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85E2291-EEE9-43AB-AD3E-D692BD72124B}">
  <a:tblStyle styleId="{385E2291-EEE9-43AB-AD3E-D692BD7212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C4230A0-5AF0-4599-B437-44E42FD2799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3" Type="http://schemas.openxmlformats.org/officeDocument/2006/relationships/hyperlink" Target="http://www.wordclouds.com/" TargetMode="External"/><Relationship Id="rId4" Type="http://schemas.openxmlformats.org/officeDocument/2006/relationships/hyperlink" Target="https://docs.google.com/spreadsheets/d/1PfW7udgIyiMxfbT9IgARJ2zCEJWXLrG5wfA92rPq1N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archive.ics.uci.edu/ml/machine-learning-databases/msnbc-mld/description.txt" TargetMode="External"/><Relationship Id="rId3" Type="http://schemas.openxmlformats.org/officeDocument/2006/relationships/hyperlink" Target="http://archive.ics.uci.edu/ml/datasets/MSNBC.com+Anonymous+Web+Data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ops.udn.com/oops/story/6698/1088792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lipulichen.github.io/blog-pulipuli-info-data-2017/04/pearson-r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QNP4-GBqayD-9F3dCIVnSg1SONBjWAyGvuMbRgpy1bY/edit?usp=sharing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JBbHfw9TW-8uVXbfsqQeAS5qBi6H278RFtVc4uvsLyQ/edit?usp=sharing" TargetMode="Externa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ops.udn.com/oops/story/6698/108879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http://pulipulichen.github.io/blogger/posts/2017/03/popup.html?_=&amp;icon=http://blog.codepen.io/wp-content/uploads/2012/06/Button-Fill-Black-Large.png&amp;url=http://codepen.io/pulipuli/full/dvjVmM/</a:t>
            </a:r>
            <a:r>
              <a:rPr lang="zh-TW">
                <a:solidFill>
                  <a:schemeClr val="dk1"/>
                </a:solidFill>
              </a:rPr>
              <a:t>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W13 行為順序檢定：序列分析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https://docs.google.com/presentation/d/19l5q570IOekzKJyv4jp9VJOfwty1zE_MdITo_WnIH9s/edit?usp=sharing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輔大網站的連結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尚未規劃完草稿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尚未建立公開連結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尚未確認心智圖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尚未刪去多餘投影片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尚未確認投影片裡面的註解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Google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PTT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尚未討論區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尚未上傳URL.txt教材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尚未公告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R0. 規劃大綱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R1. 理論部分完成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R2. 實作部分完成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R3.修正未確定的例子， 刪除多餘的投影片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R4. 實作單完成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http://www.wordclouds.com/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https://docs.google.com/spreadsheets/d/1PfW7udgIyiMxfbT9IgARJ2zCEJWXLrG5wfA92rPq1NA/edit</a:t>
            </a:r>
            <a:r>
              <a:rPr lang="zh-TW" sz="1000">
                <a:solidFill>
                  <a:srgbClr val="444444"/>
                </a:solidFill>
              </a:rPr>
              <a:t> </a:t>
            </a:r>
          </a:p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Shape 17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1" name="Shape 17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Shape 17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Shape 17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4" name="Shape 17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7" name="Shape 18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Shape 18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0" name="Shape 183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Shape 18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" name="Shape 18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p(t) = f(t) / (N - f(g))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2 / (7-2)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2/4</a:t>
            </a:r>
          </a:p>
        </p:txBody>
      </p:sp>
      <p:sp>
        <p:nvSpPr>
          <p:cNvPr id="1840" name="Shape 184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hape 18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Shape 18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7" name="Shape 185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Shape 18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Shape 18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6" name="Shape 18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Shape 18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Shape 18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6" name="Shape 18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Shape 19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8" name="Shape 19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Shape 19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Shape 19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Shape 19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Shape 19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4" name="Shape 19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Shape 19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Shape 19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((7*12)-(3*2)) / </a:t>
            </a:r>
            <a:r>
              <a:rPr lang="zh-TW">
                <a:solidFill>
                  <a:schemeClr val="dk1"/>
                </a:solidFill>
              </a:rPr>
              <a:t>((7*12)+(3*2))</a:t>
            </a:r>
          </a:p>
        </p:txBody>
      </p:sp>
      <p:sp>
        <p:nvSpPr>
          <p:cNvPr id="1951" name="Shape 19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Shape 19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6" name="Shape 19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Shape 19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以</a:t>
            </a:r>
            <a:r>
              <a:rPr lang="zh-TW"/>
              <a:t>事件「C」到事件「A」的序列來看，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控制組的調整後殘差為2.68，達到顯著轉移；實驗組的調整後殘差為1.12，未達顯著轉移。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控制組的相關係數為0.89，是高度相關，高於實驗組相關係數的0.6。</a:t>
            </a:r>
          </a:p>
        </p:txBody>
      </p:sp>
      <p:sp>
        <p:nvSpPr>
          <p:cNvPr id="1975" name="Shape 19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Shape 19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Shape 19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3" name="Shape 19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http://archive.ics.uci.edu/ml/machine-learning-databases/msnbc-mld/description.txt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"frontpage", "news", "tech", "local", "opinion",</a:t>
            </a:r>
            <a:br>
              <a:rPr lang="zh-TW"/>
            </a:br>
            <a:r>
              <a:rPr lang="zh-TW"/>
              <a:t>"on-air", "misc", "weather", "health", "living", "business", "sports",</a:t>
            </a:r>
            <a:br>
              <a:rPr lang="zh-TW"/>
            </a:br>
            <a:r>
              <a:rPr lang="zh-TW"/>
              <a:t>"summary", "bbs" (bulletin board service), "travel", "msn-news"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http://archive.ics.uci.edu/ml/datasets/MSNBC.com+Anonymous+Web+Data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https://oops.udn.com/oops/story/6698/1088792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Shape 5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" name="Shape 59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https://docs.google.com/presentation/d/1G3xTyq9OvQVa-Q5mW-APFI9g07UQ0ck8R9qwY1XIagw/edit#slide=id.g187321a86a_0_21</a:t>
            </a:r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影子籃球員 第三季 [56] 好像是...?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https://ani.gamer.com.tw/animeVideo.php?sn=5944#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影子籃球員 第三季 [55]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16:44分左右 三重威脅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19分左右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8" name="Shape 76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7" name="Shape 82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Shape 8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1" name="Shape 86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" name="Shape 8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" name="Shape 9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Shape 9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" name="Shape 9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6" name="Shape 10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6" name="Shape 101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4" name="Shape 10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1" name="Shape 10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9" name="Shape 10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(2 - (2*0.333)) / Math.sqrt(2*0.333*(1-0.333)*(1-0.222) )</a:t>
            </a:r>
          </a:p>
        </p:txBody>
      </p:sp>
      <p:sp>
        <p:nvSpPr>
          <p:cNvPr id="1099" name="Shape 10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Shape 11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0" name="Shape 113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Shape 11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2" name="Shape 116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Shape 11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5" name="Shape 11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3" name="Shape 120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2" name="Shape 12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4" name="Shape 12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2" name="Shape 124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Shape 12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遊客所在區域事件序列資料表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3" name="Shape 12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Shape 12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6" name="Shape 12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Shape 12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學習單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https://docs.google.com/document/d/1APFVUoWUYhrXbN2-5000GZVEGvripjX4CJ4-rdOiZc0/edit?usp=sharing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資料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https://docs.google.com/spreadsheets/d/1vJ96VhwRoH2OZ9vXzwFL2qsK46bEoLthA3akWGYkIbU/edit?usp=sharing</a:t>
            </a:r>
          </a:p>
        </p:txBody>
      </p:sp>
      <p:sp>
        <p:nvSpPr>
          <p:cNvPr id="1276" name="Shape 127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Shape 128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0" name="Shape 129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Shape 13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https://pulipulichen.github.io/blog-pulipuli-info-data-2017/05/</a:t>
            </a:r>
            <a:r>
              <a:rPr lang="zh-TW"/>
              <a:t>lag-sequential-analysis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7" name="Shape 130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1" name="Shape 13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Shape 13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觀察樣本統計摘要表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研究對象數量 | 事件類別數量 | 事件總數 | 每位研究對象平均事件數量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事件統計表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事件編碼 | 次數 | 百分比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A事件 | |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總數 | 次數 | 100%</a:t>
            </a:r>
          </a:p>
        </p:txBody>
      </p:sp>
      <p:sp>
        <p:nvSpPr>
          <p:cNvPr id="1331" name="Shape 13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7" name="Shape 134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Shape 13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9" name="Shape 135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2" name="Shape 13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Shape 13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本研究使用序列分析來檢定研究對象的行為序列資料中事件「A 熱帶莽原區」、事件「B 叢林區」與事件「C 沙漠區」之間是否有顯著轉移。</a:t>
            </a:r>
          </a:p>
        </p:txBody>
      </p:sp>
      <p:sp>
        <p:nvSpPr>
          <p:cNvPr id="1384" name="Shape 138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Shape 13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本研究使用序列分析來檢定研究對象的行為序列資料中事件「A 熱帶莽原區」、事件「B 叢林區」與事件「C 沙漠區」之間是否有顯著轉移。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7" name="Shape 13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Shape 14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研究對象共1位，事件總數為10次。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事件「A 熱帶莽原區」出現次數為4次；事件「B 叢林區」出現次數為3次；事件「C 沙漠區」出現次數為3次。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雙事件轉移序列總數為9次。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0" name="Shape 14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Shape 14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7" name="Shape 142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Shape 144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Shape 144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序列分析結果顯示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事件「C 沙漠區」到事件「A 熱帶莽原區」，調整後殘差為2.268。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以上序列出現顯著轉移。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序列分析結果：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沒有序列達到顯著轉移。</a:t>
            </a:r>
          </a:p>
        </p:txBody>
      </p:sp>
      <p:sp>
        <p:nvSpPr>
          <p:cNvPr id="1444" name="Shape 144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Shape 14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序列分析結果顯示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事件「C 沙漠區」到事件「A 熱帶莽原區」，調整後殘差為2.268。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以上序列出現顯著轉移。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序列分析結果：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沒有序列達到顯著轉移。</a:t>
            </a:r>
          </a:p>
        </p:txBody>
      </p:sp>
      <p:sp>
        <p:nvSpPr>
          <p:cNvPr id="1460" name="Shape 14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Shape 14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下圖為顯著轉移序列的事件轉移圖。</a:t>
            </a:r>
          </a:p>
        </p:txBody>
      </p:sp>
      <p:sp>
        <p:nvSpPr>
          <p:cNvPr id="1475" name="Shape 147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Shape 14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8" name="Shape 148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Shape 14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8" name="Shape 149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Shape 15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6" name="Shape 15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Shape 15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Shape 15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9" name="Shape 151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Shape 154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3" name="Shape 154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Shape 15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9" name="Shape 155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Shape 157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9" name="Shape 157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Shape 16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Shape 16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8" name="Shape 16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Shape 16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W13 序列分析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找出顯著序列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具有推論統計檢定，適合研究使用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W14 動態貝氏網路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用前幾步動作預測下一步的機率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能夠建立預測行為的規則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(不一定會教)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W17 行為序列模式探勘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找出多人共同的行為模式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2" name="Shape 16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Shape 16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Shape 164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6" name="Shape 164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行為序列資料表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滯後序列分析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滯後序列分析：樣本統計量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事件轉移表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滯後序列分析：檢定統計量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調整後的殘差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實作：序列分析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深入探討序列分析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序列分析的應用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課堂練習：幼兒平行遊戲行為研究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Shape 16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Bakeman, R., &amp; Gottman, J. M. (1997). Observing interaction: an introduction to sequential analysis. </a:t>
            </a:r>
          </a:p>
        </p:txBody>
      </p:sp>
      <p:sp>
        <p:nvSpPr>
          <p:cNvPr id="1654" name="Shape 165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Shape 16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Shape 16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https://docs.google.com/spreadsheets/d/1QNP4-GBqayD-9F3dCIVnSg1SONBjWAyGvuMbRgpy1bY/edit?usp=sharing</a:t>
            </a:r>
            <a:r>
              <a:rPr lang="zh-TW"/>
              <a:t> </a:t>
            </a:r>
          </a:p>
        </p:txBody>
      </p:sp>
      <p:sp>
        <p:nvSpPr>
          <p:cNvPr id="1663" name="Shape 16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hape 167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Shape 167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https://docs.google.com/document/d/1JBbHfw9TW-8uVXbfsqQeAS5qBi6H278RFtVc4uvsLyQ/edit?usp=sharing</a:t>
            </a:r>
            <a:r>
              <a:rPr lang="zh-TW"/>
              <a:t> </a:t>
            </a:r>
          </a:p>
        </p:txBody>
      </p:sp>
      <p:sp>
        <p:nvSpPr>
          <p:cNvPr id="1674" name="Shape 167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Shape 168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Shape 16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7" name="Shape 168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Shape 16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7" name="Shape 169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Shape 17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5" name="Shape 170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Shape 17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Shape 17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4" name="Shape 171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Shape 173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8" name="Shape 173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Shape 17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Shape 175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1" name="Shape 175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Shape 176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https://oops.udn.com/oops/story/6698/1088792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4" name="Shape 176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jp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jpg"/><Relationship Id="rId4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5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39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4.jp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4.jp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37.gif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Shape 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Shape 166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67" name="Shape 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Shape 169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3" name="Shape 20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8" name="Shape 20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16" name="Shape 216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27" name="Shape 2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5" name="Shape 2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9" name="Shape 239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41" name="Shape 24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Shape 2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44" name="Shape 24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Shape 25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53" name="Shape 25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Shape 254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Shape 255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60" name="Shape 260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66" name="Shape 26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73" name="Shape 273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2" name="Shape 2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94" name="Shape 294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99" name="Shape 29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3" name="Shape 303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5" name="Shape 305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8" name="Shape 308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11" name="Shape 31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15" name="Shape 31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16" name="Shape 3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20" name="Shape 320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24" name="Shape 324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25" name="Shape 3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26" name="Shape 32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19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8" name="Shape 158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4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4.jpg"/><Relationship Id="rId4" Type="http://schemas.openxmlformats.org/officeDocument/2006/relationships/image" Target="../media/image63.jpg"/><Relationship Id="rId5" Type="http://schemas.openxmlformats.org/officeDocument/2006/relationships/image" Target="../media/image61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3.png"/><Relationship Id="rId4" Type="http://schemas.openxmlformats.org/officeDocument/2006/relationships/image" Target="../media/image9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54.jpg"/><Relationship Id="rId5" Type="http://schemas.openxmlformats.org/officeDocument/2006/relationships/image" Target="../media/image53.jpg"/><Relationship Id="rId6" Type="http://schemas.openxmlformats.org/officeDocument/2006/relationships/image" Target="../media/image5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jpg"/><Relationship Id="rId4" Type="http://schemas.openxmlformats.org/officeDocument/2006/relationships/image" Target="../media/image52.jpg"/><Relationship Id="rId5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jpg"/><Relationship Id="rId4" Type="http://schemas.openxmlformats.org/officeDocument/2006/relationships/image" Target="../media/image63.jpg"/><Relationship Id="rId5" Type="http://schemas.openxmlformats.org/officeDocument/2006/relationships/image" Target="../media/image6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jpg"/><Relationship Id="rId4" Type="http://schemas.openxmlformats.org/officeDocument/2006/relationships/image" Target="../media/image63.jpg"/><Relationship Id="rId5" Type="http://schemas.openxmlformats.org/officeDocument/2006/relationships/image" Target="../media/image61.jpg"/><Relationship Id="rId6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jpg"/><Relationship Id="rId4" Type="http://schemas.openxmlformats.org/officeDocument/2006/relationships/image" Target="../media/image61.jpg"/><Relationship Id="rId5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jpg"/><Relationship Id="rId4" Type="http://schemas.openxmlformats.org/officeDocument/2006/relationships/image" Target="../media/image4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0.png"/><Relationship Id="rId4" Type="http://schemas.openxmlformats.org/officeDocument/2006/relationships/image" Target="../media/image67.png"/><Relationship Id="rId5" Type="http://schemas.openxmlformats.org/officeDocument/2006/relationships/image" Target="../media/image8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4.png"/><Relationship Id="rId4" Type="http://schemas.openxmlformats.org/officeDocument/2006/relationships/image" Target="../media/image67.png"/><Relationship Id="rId5" Type="http://schemas.openxmlformats.org/officeDocument/2006/relationships/image" Target="../media/image8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Relationship Id="rId4" Type="http://schemas.openxmlformats.org/officeDocument/2006/relationships/image" Target="../media/image87.png"/><Relationship Id="rId5" Type="http://schemas.openxmlformats.org/officeDocument/2006/relationships/image" Target="../media/image8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0.png"/><Relationship Id="rId4" Type="http://schemas.openxmlformats.org/officeDocument/2006/relationships/image" Target="../media/image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1.png"/><Relationship Id="rId4" Type="http://schemas.openxmlformats.org/officeDocument/2006/relationships/image" Target="../media/image54.jpg"/><Relationship Id="rId5" Type="http://schemas.openxmlformats.org/officeDocument/2006/relationships/image" Target="../media/image53.jpg"/><Relationship Id="rId6" Type="http://schemas.openxmlformats.org/officeDocument/2006/relationships/image" Target="../media/image57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1.png"/><Relationship Id="rId4" Type="http://schemas.openxmlformats.org/officeDocument/2006/relationships/image" Target="../media/image54.jpg"/><Relationship Id="rId5" Type="http://schemas.openxmlformats.org/officeDocument/2006/relationships/image" Target="../media/image53.jpg"/><Relationship Id="rId6" Type="http://schemas.openxmlformats.org/officeDocument/2006/relationships/image" Target="../media/image57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0.png"/><Relationship Id="rId4" Type="http://schemas.openxmlformats.org/officeDocument/2006/relationships/image" Target="../media/image67.png"/><Relationship Id="rId5" Type="http://schemas.openxmlformats.org/officeDocument/2006/relationships/image" Target="../media/image8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1.png"/><Relationship Id="rId4" Type="http://schemas.openxmlformats.org/officeDocument/2006/relationships/image" Target="../media/image5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lang="zh-TW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  <p:sp>
        <p:nvSpPr>
          <p:cNvPr id="333" name="Shape 333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行為順序檢定：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序列分析</a:t>
            </a:r>
          </a:p>
        </p:txBody>
      </p:sp>
      <p:sp>
        <p:nvSpPr>
          <p:cNvPr id="334" name="Shape 334"/>
          <p:cNvSpPr/>
          <p:nvPr/>
        </p:nvSpPr>
        <p:spPr>
          <a:xfrm>
            <a:off x="6448525" y="57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r>
              <a:rPr lang="zh-TW" sz="2400">
                <a:solidFill>
                  <a:srgbClr val="FFFFFF"/>
                </a:solidFill>
              </a:rPr>
              <a:t>檢定</a:t>
            </a:r>
            <a:r>
              <a:rPr lang="zh-TW" sz="24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335" name="Shape 335"/>
          <p:cNvSpPr/>
          <p:nvPr/>
        </p:nvSpPr>
        <p:spPr>
          <a:xfrm>
            <a:off x="6448525" y="13293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類別⇨</a:t>
            </a:r>
            <a:r>
              <a:rPr lang="zh-TW" sz="2400">
                <a:solidFill>
                  <a:schemeClr val="lt1"/>
                </a:solidFill>
              </a:rPr>
              <a:t>類別</a:t>
            </a:r>
            <a:r>
              <a:rPr lang="zh-TW" sz="24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336" name="Shape 336"/>
          <p:cNvSpPr/>
          <p:nvPr/>
        </p:nvSpPr>
        <p:spPr>
          <a:xfrm>
            <a:off x="6448525" y="207907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序列分析</a:t>
            </a:r>
          </a:p>
        </p:txBody>
      </p:sp>
      <p:sp>
        <p:nvSpPr>
          <p:cNvPr id="337" name="Shape 33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zh-TW"/>
              <a:t>巨量資料探勘與統計應用 W13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75" y="5416950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38" name="Shape 43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行為序列資料表</a:t>
            </a:r>
          </a:p>
        </p:txBody>
      </p:sp>
      <p:sp>
        <p:nvSpPr>
          <p:cNvPr id="439" name="Shape 43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84" name="Shape 178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785" name="Shape 1785"/>
          <p:cNvGraphicFramePr/>
          <p:nvPr/>
        </p:nvGraphicFramePr>
        <p:xfrm>
          <a:off x="4242725" y="2220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786" name="Shape 1786"/>
          <p:cNvSpPr/>
          <p:nvPr/>
        </p:nvSpPr>
        <p:spPr>
          <a:xfrm>
            <a:off x="7120325" y="34408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787" name="Shape 1787"/>
          <p:cNvSpPr txBox="1"/>
          <p:nvPr>
            <p:ph type="title"/>
          </p:nvPr>
        </p:nvSpPr>
        <p:spPr>
          <a:xfrm>
            <a:off x="476250" y="6266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計算每次各種序列的組合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A⇨C</a:t>
            </a:r>
          </a:p>
        </p:txBody>
      </p:sp>
      <p:graphicFrame>
        <p:nvGraphicFramePr>
          <p:cNvPr id="1788" name="Shape 1788"/>
          <p:cNvGraphicFramePr/>
          <p:nvPr/>
        </p:nvGraphicFramePr>
        <p:xfrm>
          <a:off x="356238" y="196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51825"/>
                <a:gridCol w="1103825"/>
                <a:gridCol w="103647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A;C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A;B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A;B;C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789" name="Shape 1789"/>
          <p:cNvSpPr/>
          <p:nvPr/>
        </p:nvSpPr>
        <p:spPr>
          <a:xfrm>
            <a:off x="2930275" y="2511775"/>
            <a:ext cx="389400" cy="4920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790" name="Shape 1790"/>
          <p:cNvSpPr/>
          <p:nvPr/>
        </p:nvSpPr>
        <p:spPr>
          <a:xfrm>
            <a:off x="2930275" y="3058075"/>
            <a:ext cx="389400" cy="4920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Shape 17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97" name="Shape 179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798" name="Shape 1798"/>
          <p:cNvGraphicFramePr/>
          <p:nvPr/>
        </p:nvGraphicFramePr>
        <p:xfrm>
          <a:off x="4242725" y="2220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799" name="Shape 1799"/>
          <p:cNvSpPr/>
          <p:nvPr/>
        </p:nvSpPr>
        <p:spPr>
          <a:xfrm>
            <a:off x="7120325" y="455022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00" name="Shape 1800"/>
          <p:cNvSpPr txBox="1"/>
          <p:nvPr>
            <p:ph type="title"/>
          </p:nvPr>
        </p:nvSpPr>
        <p:spPr>
          <a:xfrm>
            <a:off x="476250" y="6266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計算每次各種序列的組合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C⇨C</a:t>
            </a:r>
          </a:p>
        </p:txBody>
      </p:sp>
      <p:graphicFrame>
        <p:nvGraphicFramePr>
          <p:cNvPr id="1801" name="Shape 1801"/>
          <p:cNvGraphicFramePr/>
          <p:nvPr/>
        </p:nvGraphicFramePr>
        <p:xfrm>
          <a:off x="356238" y="1964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51825"/>
                <a:gridCol w="1103825"/>
                <a:gridCol w="103647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A;C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A;B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A;B;C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802" name="Shape 1802"/>
          <p:cNvSpPr/>
          <p:nvPr/>
        </p:nvSpPr>
        <p:spPr>
          <a:xfrm>
            <a:off x="3224425" y="2511775"/>
            <a:ext cx="389400" cy="4920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03" name="Shape 1803"/>
          <p:cNvSpPr/>
          <p:nvPr/>
        </p:nvSpPr>
        <p:spPr>
          <a:xfrm>
            <a:off x="2930275" y="3058075"/>
            <a:ext cx="389400" cy="4920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Shape 18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10" name="Shape 18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僅</a:t>
            </a:r>
            <a:r>
              <a:rPr lang="zh-TW"/>
              <a:t>分析</a:t>
            </a:r>
            <a:r>
              <a:rPr lang="zh-TW" u="sng"/>
              <a:t>有改變序列</a:t>
            </a:r>
          </a:p>
        </p:txBody>
      </p:sp>
      <p:sp>
        <p:nvSpPr>
          <p:cNvPr id="1811" name="Shape 181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12" name="Shape 1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8" y="1565625"/>
            <a:ext cx="4347126" cy="244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Shape 18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534" y="1565625"/>
            <a:ext cx="4347126" cy="244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Shape 18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437" y="4010888"/>
            <a:ext cx="4347135" cy="244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Shape 1815"/>
          <p:cNvSpPr/>
          <p:nvPr/>
        </p:nvSpPr>
        <p:spPr>
          <a:xfrm>
            <a:off x="279475" y="1637850"/>
            <a:ext cx="23157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 熱帶莽原區</a:t>
            </a:r>
          </a:p>
        </p:txBody>
      </p:sp>
      <p:sp>
        <p:nvSpPr>
          <p:cNvPr id="1816" name="Shape 1816"/>
          <p:cNvSpPr/>
          <p:nvPr/>
        </p:nvSpPr>
        <p:spPr>
          <a:xfrm>
            <a:off x="6917250" y="1637850"/>
            <a:ext cx="17505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 叢林區</a:t>
            </a:r>
          </a:p>
        </p:txBody>
      </p:sp>
      <p:sp>
        <p:nvSpPr>
          <p:cNvPr id="1817" name="Shape 1817"/>
          <p:cNvSpPr/>
          <p:nvPr/>
        </p:nvSpPr>
        <p:spPr>
          <a:xfrm>
            <a:off x="4830838" y="5787175"/>
            <a:ext cx="17505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 沙漠區</a:t>
            </a:r>
          </a:p>
        </p:txBody>
      </p:sp>
      <p:sp>
        <p:nvSpPr>
          <p:cNvPr id="1818" name="Shape 1818"/>
          <p:cNvSpPr/>
          <p:nvPr/>
        </p:nvSpPr>
        <p:spPr>
          <a:xfrm flipH="1" rot="8100000">
            <a:off x="4494642" y="3590323"/>
            <a:ext cx="1300369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9" name="Shape 1819"/>
          <p:cNvSpPr/>
          <p:nvPr/>
        </p:nvSpPr>
        <p:spPr>
          <a:xfrm flipH="1" rot="-8100000">
            <a:off x="3391667" y="3488423"/>
            <a:ext cx="1300369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0" name="Shape 1820"/>
          <p:cNvSpPr/>
          <p:nvPr/>
        </p:nvSpPr>
        <p:spPr>
          <a:xfrm flipH="1">
            <a:off x="3921762" y="2682723"/>
            <a:ext cx="1300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/>
        </p:nvSpPr>
        <p:spPr>
          <a:xfrm flipH="1" rot="10800000">
            <a:off x="792026" y="2367075"/>
            <a:ext cx="1290600" cy="788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2" name="Shape 1822"/>
          <p:cNvSpPr/>
          <p:nvPr/>
        </p:nvSpPr>
        <p:spPr>
          <a:xfrm flipH="1" rot="10800000">
            <a:off x="7212326" y="2367075"/>
            <a:ext cx="1290600" cy="788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3" name="Shape 1823"/>
          <p:cNvSpPr/>
          <p:nvPr/>
        </p:nvSpPr>
        <p:spPr>
          <a:xfrm flipH="1">
            <a:off x="5060801" y="4902938"/>
            <a:ext cx="1290600" cy="788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4" name="Shape 1824"/>
          <p:cNvSpPr/>
          <p:nvPr/>
        </p:nvSpPr>
        <p:spPr>
          <a:xfrm>
            <a:off x="765575" y="2682725"/>
            <a:ext cx="1166100" cy="10251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5" name="Shape 1825"/>
          <p:cNvSpPr/>
          <p:nvPr/>
        </p:nvSpPr>
        <p:spPr>
          <a:xfrm>
            <a:off x="5222250" y="4386488"/>
            <a:ext cx="1166100" cy="10251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6" name="Shape 1826"/>
          <p:cNvSpPr/>
          <p:nvPr/>
        </p:nvSpPr>
        <p:spPr>
          <a:xfrm>
            <a:off x="7212325" y="2615588"/>
            <a:ext cx="1166100" cy="10251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Shape 1832"/>
          <p:cNvPicPr preferRelativeResize="0"/>
          <p:nvPr/>
        </p:nvPicPr>
        <p:blipFill rotWithShape="1">
          <a:blip r:embed="rId3">
            <a:alphaModFix/>
          </a:blip>
          <a:srcRect b="20609" l="0" r="38019" t="0"/>
          <a:stretch/>
        </p:blipFill>
        <p:spPr>
          <a:xfrm>
            <a:off x="2772800" y="0"/>
            <a:ext cx="63712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Shape 18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834" name="Shape 183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5" name="Shape 1835"/>
          <p:cNvSpPr/>
          <p:nvPr/>
        </p:nvSpPr>
        <p:spPr>
          <a:xfrm>
            <a:off x="2915900" y="3437521"/>
            <a:ext cx="2487000" cy="51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36" name="Shape 1836"/>
          <p:cNvSpPr/>
          <p:nvPr/>
        </p:nvSpPr>
        <p:spPr>
          <a:xfrm>
            <a:off x="476250" y="2425125"/>
            <a:ext cx="2056500" cy="1179000"/>
          </a:xfrm>
          <a:prstGeom prst="wedgeRoundRectCallout">
            <a:avLst>
              <a:gd fmla="val 65609" name="adj1"/>
              <a:gd fmla="val 3897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打勾啟用此分析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43" name="Shape 184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844" name="Shape 1844"/>
          <p:cNvGraphicFramePr/>
          <p:nvPr/>
        </p:nvGraphicFramePr>
        <p:xfrm>
          <a:off x="396650" y="24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16675"/>
                <a:gridCol w="1207575"/>
                <a:gridCol w="88090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10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845" name="Shape 1845"/>
          <p:cNvSpPr txBox="1"/>
          <p:nvPr/>
        </p:nvSpPr>
        <p:spPr>
          <a:xfrm>
            <a:off x="4747925" y="1956100"/>
            <a:ext cx="37458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56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案例數量：10筆</a:t>
            </a:r>
          </a:p>
        </p:txBody>
      </p:sp>
      <p:sp>
        <p:nvSpPr>
          <p:cNvPr id="1846" name="Shape 1846"/>
          <p:cNvSpPr txBox="1"/>
          <p:nvPr/>
        </p:nvSpPr>
        <p:spPr>
          <a:xfrm>
            <a:off x="4312525" y="799650"/>
            <a:ext cx="41811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把前後重複的序列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進行合併吧！</a:t>
            </a:r>
          </a:p>
        </p:txBody>
      </p:sp>
      <p:sp>
        <p:nvSpPr>
          <p:cNvPr id="1847" name="Shape 1847"/>
          <p:cNvSpPr/>
          <p:nvPr/>
        </p:nvSpPr>
        <p:spPr>
          <a:xfrm>
            <a:off x="3063600" y="4600756"/>
            <a:ext cx="838200" cy="115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48" name="Shape 1848"/>
          <p:cNvSpPr/>
          <p:nvPr/>
        </p:nvSpPr>
        <p:spPr>
          <a:xfrm>
            <a:off x="3063600" y="765706"/>
            <a:ext cx="838200" cy="1152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graphicFrame>
        <p:nvGraphicFramePr>
          <p:cNvPr id="1849" name="Shape 1849"/>
          <p:cNvGraphicFramePr/>
          <p:nvPr/>
        </p:nvGraphicFramePr>
        <p:xfrm>
          <a:off x="4312525" y="2283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</a:t>
                      </a: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850" name="Shape 1850"/>
          <p:cNvSpPr/>
          <p:nvPr/>
        </p:nvSpPr>
        <p:spPr>
          <a:xfrm>
            <a:off x="6045875" y="3406453"/>
            <a:ext cx="484200" cy="65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51" name="Shape 1851"/>
          <p:cNvSpPr/>
          <p:nvPr/>
        </p:nvSpPr>
        <p:spPr>
          <a:xfrm>
            <a:off x="6530075" y="3986425"/>
            <a:ext cx="587400" cy="65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slide error bad" id="1852" name="Shape 1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999" y="5242962"/>
            <a:ext cx="509800" cy="509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853" name="Shape 1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999" y="1350287"/>
            <a:ext cx="509800" cy="509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Shape 1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624" y="2661125"/>
            <a:ext cx="3813868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Shape 18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861" name="Shape 18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僅分析有改變序列的</a:t>
            </a:r>
            <a:r>
              <a:rPr b="0" lang="zh-TW" sz="3200"/>
              <a:t>調整後殘差</a:t>
            </a:r>
            <a:r>
              <a:rPr b="0" lang="zh-TW" sz="3200"/>
              <a:t>計算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p(t)</a:t>
            </a:r>
          </a:p>
        </p:txBody>
      </p:sp>
      <p:sp>
        <p:nvSpPr>
          <p:cNvPr id="1862" name="Shape 186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863" name="Shape 1863"/>
          <p:cNvGraphicFramePr/>
          <p:nvPr/>
        </p:nvGraphicFramePr>
        <p:xfrm>
          <a:off x="393125" y="2413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</a:t>
                      </a: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864" name="Shape 1864"/>
          <p:cNvSpPr/>
          <p:nvPr/>
        </p:nvSpPr>
        <p:spPr>
          <a:xfrm>
            <a:off x="2191975" y="544732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65" name="Shape 1865"/>
          <p:cNvSpPr/>
          <p:nvPr/>
        </p:nvSpPr>
        <p:spPr>
          <a:xfrm>
            <a:off x="2356875" y="4362375"/>
            <a:ext cx="1023900" cy="763500"/>
          </a:xfrm>
          <a:prstGeom prst="wedgeRoundRectCallout">
            <a:avLst>
              <a:gd fmla="val -30269" name="adj1"/>
              <a:gd fmla="val 8555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f(t)</a:t>
            </a:r>
          </a:p>
        </p:txBody>
      </p:sp>
      <p:sp>
        <p:nvSpPr>
          <p:cNvPr id="1866" name="Shape 1866"/>
          <p:cNvSpPr/>
          <p:nvPr/>
        </p:nvSpPr>
        <p:spPr>
          <a:xfrm>
            <a:off x="4279825" y="544732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867" name="Shape 1867"/>
          <p:cNvSpPr/>
          <p:nvPr/>
        </p:nvSpPr>
        <p:spPr>
          <a:xfrm>
            <a:off x="5032075" y="5625425"/>
            <a:ext cx="1023900" cy="763500"/>
          </a:xfrm>
          <a:prstGeom prst="wedgeRoundRectCallout">
            <a:avLst>
              <a:gd fmla="val -93989" name="adj1"/>
              <a:gd fmla="val -1769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N</a:t>
            </a:r>
            <a:r>
              <a:rPr baseline="-25000" lang="zh-TW" sz="3200"/>
              <a:t>s</a:t>
            </a:r>
          </a:p>
        </p:txBody>
      </p:sp>
      <p:sp>
        <p:nvSpPr>
          <p:cNvPr id="1868" name="Shape 1868"/>
          <p:cNvSpPr txBox="1"/>
          <p:nvPr/>
        </p:nvSpPr>
        <p:spPr>
          <a:xfrm>
            <a:off x="6004900" y="42861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= 2/(</a:t>
            </a:r>
            <a:r>
              <a:rPr lang="zh-TW" sz="3600">
                <a:solidFill>
                  <a:srgbClr val="FF0000"/>
                </a:solidFill>
              </a:rPr>
              <a:t>7-2</a:t>
            </a:r>
            <a:r>
              <a:rPr lang="zh-TW" sz="3600"/>
              <a:t>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= </a:t>
            </a:r>
            <a:r>
              <a:rPr lang="zh-TW" sz="3600">
                <a:solidFill>
                  <a:srgbClr val="FF0000"/>
                </a:solidFill>
              </a:rPr>
              <a:t>0.4</a:t>
            </a:r>
          </a:p>
        </p:txBody>
      </p:sp>
      <p:sp>
        <p:nvSpPr>
          <p:cNvPr id="1869" name="Shape 1869"/>
          <p:cNvSpPr/>
          <p:nvPr/>
        </p:nvSpPr>
        <p:spPr>
          <a:xfrm>
            <a:off x="3929725" y="3674325"/>
            <a:ext cx="1023900" cy="763500"/>
          </a:xfrm>
          <a:prstGeom prst="wedgeRoundRectCallout">
            <a:avLst>
              <a:gd fmla="val 11744" name="adj1"/>
              <a:gd fmla="val 8924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f(g)</a:t>
            </a:r>
          </a:p>
        </p:txBody>
      </p:sp>
      <p:sp>
        <p:nvSpPr>
          <p:cNvPr id="1870" name="Shape 1870"/>
          <p:cNvSpPr/>
          <p:nvPr/>
        </p:nvSpPr>
        <p:spPr>
          <a:xfrm>
            <a:off x="127323" y="2578925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C </a:t>
            </a:r>
          </a:p>
        </p:txBody>
      </p:sp>
      <p:sp>
        <p:nvSpPr>
          <p:cNvPr id="1871" name="Shape 1871"/>
          <p:cNvSpPr/>
          <p:nvPr/>
        </p:nvSpPr>
        <p:spPr>
          <a:xfrm>
            <a:off x="1408087" y="2578925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A </a:t>
            </a:r>
          </a:p>
        </p:txBody>
      </p:sp>
      <p:sp>
        <p:nvSpPr>
          <p:cNvPr id="1872" name="Shape 1872"/>
          <p:cNvSpPr/>
          <p:nvPr/>
        </p:nvSpPr>
        <p:spPr>
          <a:xfrm flipH="1">
            <a:off x="800553" y="2606975"/>
            <a:ext cx="56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Shape 1878"/>
          <p:cNvSpPr txBox="1"/>
          <p:nvPr>
            <p:ph type="title"/>
          </p:nvPr>
        </p:nvSpPr>
        <p:spPr>
          <a:xfrm>
            <a:off x="476250" y="170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僅分析有改變序列的</a:t>
            </a:r>
            <a:r>
              <a:rPr lang="zh-TW">
                <a:solidFill>
                  <a:schemeClr val="dk1"/>
                </a:solidFill>
              </a:rPr>
              <a:t>調整後殘差表</a:t>
            </a:r>
          </a:p>
        </p:txBody>
      </p:sp>
      <p:sp>
        <p:nvSpPr>
          <p:cNvPr id="1879" name="Shape 18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80" name="Shape 188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881" name="Shape 1881"/>
          <p:cNvGraphicFramePr/>
          <p:nvPr/>
        </p:nvGraphicFramePr>
        <p:xfrm>
          <a:off x="363663" y="9566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97800"/>
                <a:gridCol w="597025"/>
                <a:gridCol w="877225"/>
                <a:gridCol w="1086250"/>
                <a:gridCol w="884175"/>
                <a:gridCol w="982000"/>
                <a:gridCol w="1307400"/>
              </a:tblGrid>
              <a:tr h="601025">
                <a:tc gridSpan="3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3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6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-2.29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0.76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-2.21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-1.37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-1.37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1.37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2.049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-1.37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-2.05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882" name="Shape 1882"/>
          <p:cNvSpPr/>
          <p:nvPr/>
        </p:nvSpPr>
        <p:spPr>
          <a:xfrm>
            <a:off x="6941950" y="5120950"/>
            <a:ext cx="1777200" cy="1174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用計算機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比較差異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看看吧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Shape 18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89" name="Shape 18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不同研究對象之間的比較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調整後殘差</a:t>
            </a:r>
          </a:p>
        </p:txBody>
      </p:sp>
      <p:sp>
        <p:nvSpPr>
          <p:cNvPr id="1890" name="Shape 189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1" name="Shape 1891"/>
          <p:cNvSpPr txBox="1"/>
          <p:nvPr/>
        </p:nvSpPr>
        <p:spPr>
          <a:xfrm>
            <a:off x="630238" y="1790701"/>
            <a:ext cx="386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800"/>
              <a:t>實驗組的事件轉移表</a:t>
            </a:r>
          </a:p>
        </p:txBody>
      </p:sp>
      <p:sp>
        <p:nvSpPr>
          <p:cNvPr id="1892" name="Shape 1892"/>
          <p:cNvSpPr txBox="1"/>
          <p:nvPr/>
        </p:nvSpPr>
        <p:spPr>
          <a:xfrm>
            <a:off x="4629150" y="1790701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800">
                <a:solidFill>
                  <a:schemeClr val="dk1"/>
                </a:solidFill>
              </a:rPr>
              <a:t>控制組的事件轉移表</a:t>
            </a:r>
          </a:p>
        </p:txBody>
      </p:sp>
      <p:pic>
        <p:nvPicPr>
          <p:cNvPr descr="user,male,member,profile,person,people,human,man,account" id="1893" name="Shape 18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324" y="2767024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female,profile,member,person,people,human,woman,account" id="1894" name="Shape 18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8084" y="2767033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male,member,profile,person,people,human,man,account" id="1895" name="Shape 1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274" y="2767024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male,member,profile,person,people,human,man,account" id="1896" name="Shape 18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249" y="2767024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male,member,profile,person,people,human,man,account" id="1897" name="Shape 18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699" y="2767024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male,member,profile,person,people,human,man,account" id="1898" name="Shape 1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712" y="2767024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female,profile,member,person,people,human,woman,account" id="1899" name="Shape 18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4559" y="2767033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female,profile,member,person,people,human,woman,account" id="1900" name="Shape 19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7234" y="2767033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female,profile,member,person,people,human,woman,account" id="1901" name="Shape 19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0884" y="2767033"/>
            <a:ext cx="1102800" cy="11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,female,profile,member,person,people,human,woman,account" id="1902" name="Shape 19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0759" y="2767033"/>
            <a:ext cx="1102800" cy="1102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3" name="Shape 1903"/>
          <p:cNvGraphicFramePr/>
          <p:nvPr/>
        </p:nvGraphicFramePr>
        <p:xfrm>
          <a:off x="553850" y="3895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017350"/>
                <a:gridCol w="529750"/>
                <a:gridCol w="789875"/>
                <a:gridCol w="785025"/>
                <a:gridCol w="786825"/>
              </a:tblGrid>
              <a:tr h="3547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(調整後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殘差)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3547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54700"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0.57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1.51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-1.95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54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-1.56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-1.66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2.78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486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1.12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0.42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-1.20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4" name="Shape 1904"/>
          <p:cNvGraphicFramePr/>
          <p:nvPr/>
        </p:nvGraphicFramePr>
        <p:xfrm>
          <a:off x="4758925" y="3895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017350"/>
                <a:gridCol w="529750"/>
                <a:gridCol w="789875"/>
                <a:gridCol w="785025"/>
                <a:gridCol w="786825"/>
              </a:tblGrid>
              <a:tr h="3547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chemeClr val="lt1"/>
                          </a:solidFill>
                        </a:rPr>
                        <a:t>(調整後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chemeClr val="lt1"/>
                          </a:solidFill>
                        </a:rPr>
                        <a:t>殘差)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3547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54700"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-2.00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0.31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1.46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54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-0.78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-0.32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0.99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86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2.68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-2.35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11" name="Shape 191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使用</a:t>
            </a:r>
            <a:r>
              <a:rPr lang="zh-TW" u="sng"/>
              <a:t>相關係數</a:t>
            </a:r>
            <a:r>
              <a:rPr lang="zh-TW"/>
              <a:t>來比較</a:t>
            </a:r>
          </a:p>
        </p:txBody>
      </p:sp>
      <p:sp>
        <p:nvSpPr>
          <p:cNvPr id="1912" name="Shape 191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913" name="Shape 1913"/>
          <p:cNvGraphicFramePr/>
          <p:nvPr/>
        </p:nvGraphicFramePr>
        <p:xfrm>
          <a:off x="947838" y="15347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96975"/>
                <a:gridCol w="382850"/>
                <a:gridCol w="1405950"/>
                <a:gridCol w="1104100"/>
                <a:gridCol w="966575"/>
                <a:gridCol w="1073500"/>
              </a:tblGrid>
              <a:tr h="601025">
                <a:tc gridSpan="3"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56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實驗組的</a:t>
                      </a:r>
                    </a:p>
                    <a:p>
                      <a:pPr lvl="0" rtl="0" algn="ctr">
                        <a:spcBef>
                          <a:spcPts val="56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事件轉移表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100000">
                <a:tc gridSpan="3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05225">
                <a:tc rowSpan="6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0.57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1.51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-1.95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052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相關係數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0.36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0.69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-1.56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-1.66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2.78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5486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相關係數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-0.62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0.87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1.12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0.42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-1.20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68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相關係數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0.60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0.18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-0.51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descr="user,male,member,profile,person,people,human,man,account" id="1914" name="Shape 19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187" y="1464224"/>
            <a:ext cx="1102800" cy="1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Shape 1915"/>
          <p:cNvSpPr/>
          <p:nvPr/>
        </p:nvSpPr>
        <p:spPr>
          <a:xfrm>
            <a:off x="5790950" y="4419125"/>
            <a:ext cx="1102800" cy="55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16" name="Shape 1916"/>
          <p:cNvSpPr/>
          <p:nvPr/>
        </p:nvSpPr>
        <p:spPr>
          <a:xfrm>
            <a:off x="7136075" y="4596325"/>
            <a:ext cx="1702200" cy="1202100"/>
          </a:xfrm>
          <a:prstGeom prst="wedgeRoundRectCallout">
            <a:avLst>
              <a:gd fmla="val -68174" name="adj1"/>
              <a:gd fmla="val -3266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使用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相關係數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來比較！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23" name="Shape 19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相關係數Yule'Q值</a:t>
            </a:r>
          </a:p>
        </p:txBody>
      </p:sp>
      <p:graphicFrame>
        <p:nvGraphicFramePr>
          <p:cNvPr id="1924" name="Shape 1924"/>
          <p:cNvGraphicFramePr/>
          <p:nvPr/>
        </p:nvGraphicFramePr>
        <p:xfrm>
          <a:off x="316725" y="273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3959500"/>
                <a:gridCol w="3052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相關係數範圍(絕對值)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FFFF"/>
                          </a:solidFill>
                        </a:rPr>
                        <a:t>關聯程度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完全(正/負)相關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0.70 - 0.99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rgbClr val="FF0000"/>
                          </a:solidFill>
                        </a:rPr>
                        <a:t>高度(正/負)相關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0.40 - .069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/>
                        <a:t>中度(正/負)相關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0.10 - 0.39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低度(正/負)相關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0.10 以下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39285"/>
                        <a:buFont typeface="Arial"/>
                        <a:buNone/>
                      </a:pPr>
                      <a:r>
                        <a:rPr lang="zh-TW" sz="2800">
                          <a:solidFill>
                            <a:schemeClr val="dk1"/>
                          </a:solidFill>
                        </a:rPr>
                        <a:t>無相關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925" name="Shape 1925"/>
          <p:cNvSpPr/>
          <p:nvPr/>
        </p:nvSpPr>
        <p:spPr>
          <a:xfrm>
            <a:off x="3716126" y="1742025"/>
            <a:ext cx="1922400" cy="763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相關係數</a:t>
            </a:r>
          </a:p>
        </p:txBody>
      </p:sp>
      <p:sp>
        <p:nvSpPr>
          <p:cNvPr id="1926" name="Shape 1926"/>
          <p:cNvSpPr txBox="1"/>
          <p:nvPr/>
        </p:nvSpPr>
        <p:spPr>
          <a:xfrm>
            <a:off x="5741850" y="19765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≦ 1.00 完全正相關</a:t>
            </a:r>
          </a:p>
        </p:txBody>
      </p:sp>
      <p:sp>
        <p:nvSpPr>
          <p:cNvPr id="1927" name="Shape 1927"/>
          <p:cNvSpPr txBox="1"/>
          <p:nvPr/>
        </p:nvSpPr>
        <p:spPr>
          <a:xfrm>
            <a:off x="484975" y="19765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完全負相關 </a:t>
            </a:r>
            <a:r>
              <a:rPr lang="zh-TW" sz="2400">
                <a:solidFill>
                  <a:schemeClr val="dk1"/>
                </a:solidFill>
              </a:rPr>
              <a:t>-1.00 ≦ </a:t>
            </a:r>
          </a:p>
        </p:txBody>
      </p:sp>
      <p:sp>
        <p:nvSpPr>
          <p:cNvPr id="1928" name="Shape 1928"/>
          <p:cNvSpPr/>
          <p:nvPr/>
        </p:nvSpPr>
        <p:spPr>
          <a:xfrm rot="900249">
            <a:off x="7152233" y="522852"/>
            <a:ext cx="1796136" cy="813647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很像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lt1"/>
                </a:solidFill>
              </a:rPr>
              <a:t>相關係數r</a:t>
            </a:r>
          </a:p>
        </p:txBody>
      </p:sp>
      <p:cxnSp>
        <p:nvCxnSpPr>
          <p:cNvPr id="1929" name="Shape 1929"/>
          <p:cNvCxnSpPr/>
          <p:nvPr/>
        </p:nvCxnSpPr>
        <p:spPr>
          <a:xfrm flipH="1">
            <a:off x="354450" y="4593100"/>
            <a:ext cx="8661000" cy="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930" name="Shape 1930"/>
          <p:cNvSpPr txBox="1"/>
          <p:nvPr/>
        </p:nvSpPr>
        <p:spPr>
          <a:xfrm>
            <a:off x="7328700" y="37379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相關係數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&gt; 0.7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容易顯著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46" name="Shape 4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大學生寫報告的行為 (1/3)</a:t>
            </a:r>
          </a:p>
        </p:txBody>
      </p:sp>
      <p:sp>
        <p:nvSpPr>
          <p:cNvPr id="447" name="Shape 44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177800" rtl="0">
              <a:spcBef>
                <a:spcPts val="0"/>
              </a:spcBef>
              <a:buNone/>
            </a:pPr>
            <a:r>
              <a:rPr lang="zh-TW"/>
              <a:t>如何寫論文：https://www.facebook.com/womaninthestriped/ </a:t>
            </a: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 b="53166" l="2504" r="65989" t="12303"/>
          <a:stretch/>
        </p:blipFill>
        <p:spPr>
          <a:xfrm>
            <a:off x="476250" y="1907388"/>
            <a:ext cx="2580800" cy="19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3213925" y="2124850"/>
            <a:ext cx="36441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800">
                <a:solidFill>
                  <a:schemeClr val="dk2"/>
                </a:solidFill>
              </a:rPr>
              <a:t>[</a:t>
            </a:r>
            <a:r>
              <a:rPr b="1" lang="zh-TW" sz="2800">
                <a:solidFill>
                  <a:schemeClr val="dk2"/>
                </a:solidFill>
              </a:rPr>
              <a:t>20:00]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首先把Word打開</a:t>
            </a:r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3">
            <a:alphaModFix/>
          </a:blip>
          <a:srcRect b="53166" l="34955" r="33538" t="12303"/>
          <a:stretch/>
        </p:blipFill>
        <p:spPr>
          <a:xfrm>
            <a:off x="476250" y="4125738"/>
            <a:ext cx="2580800" cy="19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3213925" y="4354263"/>
            <a:ext cx="36441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zh-TW" sz="2800">
                <a:solidFill>
                  <a:schemeClr val="dk2"/>
                </a:solidFill>
              </a:rPr>
              <a:t>[23:00]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/>
              <a:t>三小時過後，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只有「目錄」兩字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937" name="Shape 19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相關係數Yule'Q值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1. 縮減列聯表</a:t>
            </a:r>
          </a:p>
        </p:txBody>
      </p:sp>
      <p:sp>
        <p:nvSpPr>
          <p:cNvPr id="1938" name="Shape 19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Bakeman, R., &amp; Gottman, J. M. (1997). Observing interaction: an introduction to sequential analysis. </a:t>
            </a:r>
          </a:p>
        </p:txBody>
      </p:sp>
      <p:graphicFrame>
        <p:nvGraphicFramePr>
          <p:cNvPr id="1939" name="Shape 1939"/>
          <p:cNvGraphicFramePr/>
          <p:nvPr/>
        </p:nvGraphicFramePr>
        <p:xfrm>
          <a:off x="476250" y="30527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42750"/>
                <a:gridCol w="490900"/>
                <a:gridCol w="714475"/>
                <a:gridCol w="684525"/>
                <a:gridCol w="789550"/>
              </a:tblGrid>
              <a:tr h="3547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出現頻率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3547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</a:tr>
              <a:tr h="354700"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54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486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40" name="Shape 1940"/>
          <p:cNvGraphicFramePr/>
          <p:nvPr/>
        </p:nvGraphicFramePr>
        <p:xfrm>
          <a:off x="4961800" y="3296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073650"/>
                <a:gridCol w="1033775"/>
                <a:gridCol w="876325"/>
                <a:gridCol w="950800"/>
              </a:tblGrid>
              <a:tr h="3547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出現頻率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二項實驗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547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是C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不是C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547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是B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54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不是</a:t>
                      </a: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941" name="Shape 1941"/>
          <p:cNvSpPr/>
          <p:nvPr/>
        </p:nvSpPr>
        <p:spPr>
          <a:xfrm>
            <a:off x="1646703" y="2524875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942" name="Shape 1942"/>
          <p:cNvSpPr/>
          <p:nvPr/>
        </p:nvSpPr>
        <p:spPr>
          <a:xfrm>
            <a:off x="2575803" y="2524875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</a:t>
            </a:r>
            <a:r>
              <a:rPr lang="zh-TW" sz="24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943" name="Shape 1943"/>
          <p:cNvSpPr/>
          <p:nvPr/>
        </p:nvSpPr>
        <p:spPr>
          <a:xfrm flipH="1">
            <a:off x="2271629" y="2546406"/>
            <a:ext cx="231300" cy="402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4" name="Shape 1944"/>
          <p:cNvSpPr/>
          <p:nvPr/>
        </p:nvSpPr>
        <p:spPr>
          <a:xfrm>
            <a:off x="6364153" y="2601075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 </a:t>
            </a:r>
          </a:p>
        </p:txBody>
      </p:sp>
      <p:sp>
        <p:nvSpPr>
          <p:cNvPr id="1945" name="Shape 1945"/>
          <p:cNvSpPr/>
          <p:nvPr/>
        </p:nvSpPr>
        <p:spPr>
          <a:xfrm>
            <a:off x="7293253" y="2601075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 </a:t>
            </a:r>
          </a:p>
        </p:txBody>
      </p:sp>
      <p:sp>
        <p:nvSpPr>
          <p:cNvPr id="1946" name="Shape 1946"/>
          <p:cNvSpPr/>
          <p:nvPr/>
        </p:nvSpPr>
        <p:spPr>
          <a:xfrm flipH="1">
            <a:off x="6989079" y="2622606"/>
            <a:ext cx="231300" cy="402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7" name="Shape 1947"/>
          <p:cNvSpPr/>
          <p:nvPr/>
        </p:nvSpPr>
        <p:spPr>
          <a:xfrm rot="8100000">
            <a:off x="3549166" y="3515655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954" name="Shape 19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相關係數Yule'Q值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2</a:t>
            </a:r>
            <a:r>
              <a:rPr lang="zh-TW"/>
              <a:t>. </a:t>
            </a:r>
            <a:r>
              <a:rPr lang="zh-TW"/>
              <a:t>計算相關係數</a:t>
            </a:r>
          </a:p>
        </p:txBody>
      </p:sp>
      <p:sp>
        <p:nvSpPr>
          <p:cNvPr id="1955" name="Shape 195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Bakeman, R., &amp; Gottman, J. M. (1997). Observing interaction: an introduction to sequential analysis. </a:t>
            </a:r>
          </a:p>
        </p:txBody>
      </p:sp>
      <p:graphicFrame>
        <p:nvGraphicFramePr>
          <p:cNvPr id="1956" name="Shape 1956"/>
          <p:cNvGraphicFramePr/>
          <p:nvPr/>
        </p:nvGraphicFramePr>
        <p:xfrm>
          <a:off x="247650" y="3308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073650"/>
                <a:gridCol w="1033775"/>
                <a:gridCol w="876325"/>
                <a:gridCol w="950800"/>
              </a:tblGrid>
              <a:tr h="3547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出現頻率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二項實驗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</a:tr>
              <a:tr h="3547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是C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不是C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5470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是B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7 (a)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3 (b)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54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不是B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2 (c)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12 (d)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957" name="Shape 1957"/>
          <p:cNvSpPr/>
          <p:nvPr/>
        </p:nvSpPr>
        <p:spPr>
          <a:xfrm>
            <a:off x="1650003" y="2612900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 </a:t>
            </a:r>
          </a:p>
        </p:txBody>
      </p:sp>
      <p:sp>
        <p:nvSpPr>
          <p:cNvPr id="1958" name="Shape 1958"/>
          <p:cNvSpPr/>
          <p:nvPr/>
        </p:nvSpPr>
        <p:spPr>
          <a:xfrm>
            <a:off x="2579103" y="2612900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 </a:t>
            </a:r>
          </a:p>
        </p:txBody>
      </p:sp>
      <p:sp>
        <p:nvSpPr>
          <p:cNvPr id="1959" name="Shape 1959"/>
          <p:cNvSpPr/>
          <p:nvPr/>
        </p:nvSpPr>
        <p:spPr>
          <a:xfrm flipH="1">
            <a:off x="2274929" y="2634431"/>
            <a:ext cx="231300" cy="402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60" name="Shape 1960"/>
          <p:cNvPicPr preferRelativeResize="0"/>
          <p:nvPr/>
        </p:nvPicPr>
        <p:blipFill rotWithShape="1">
          <a:blip r:embed="rId3">
            <a:alphaModFix/>
          </a:blip>
          <a:srcRect b="50406" l="0" r="0" t="0"/>
          <a:stretch/>
        </p:blipFill>
        <p:spPr>
          <a:xfrm>
            <a:off x="4314900" y="2887900"/>
            <a:ext cx="4553150" cy="9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Shape 1961"/>
          <p:cNvPicPr preferRelativeResize="0"/>
          <p:nvPr/>
        </p:nvPicPr>
        <p:blipFill rotWithShape="1">
          <a:blip r:embed="rId3">
            <a:alphaModFix/>
          </a:blip>
          <a:srcRect b="0" l="0" r="0" t="50406"/>
          <a:stretch/>
        </p:blipFill>
        <p:spPr>
          <a:xfrm>
            <a:off x="4314900" y="4019851"/>
            <a:ext cx="4553150" cy="9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Shape 1962"/>
          <p:cNvSpPr txBox="1"/>
          <p:nvPr/>
        </p:nvSpPr>
        <p:spPr>
          <a:xfrm>
            <a:off x="5342550" y="52543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= 0.867 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Shape 19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相關係數Yule'Q值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計算每一個細格的相關係數</a:t>
            </a:r>
          </a:p>
        </p:txBody>
      </p:sp>
      <p:sp>
        <p:nvSpPr>
          <p:cNvPr id="1969" name="Shape 19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970" name="Shape 197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971" name="Shape 1971"/>
          <p:cNvGraphicFramePr/>
          <p:nvPr/>
        </p:nvGraphicFramePr>
        <p:xfrm>
          <a:off x="1607013" y="1753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96975"/>
                <a:gridCol w="382850"/>
                <a:gridCol w="1405950"/>
                <a:gridCol w="1104100"/>
                <a:gridCol w="966575"/>
                <a:gridCol w="1073500"/>
              </a:tblGrid>
              <a:tr h="601025">
                <a:tc gridSpan="3"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56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實驗組的</a:t>
                      </a:r>
                    </a:p>
                    <a:p>
                      <a:pPr lvl="0" rtl="0" algn="ctr">
                        <a:spcBef>
                          <a:spcPts val="56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事件轉移表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100000">
                <a:tc gridSpan="3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05225">
                <a:tc rowSpan="6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出現頻率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052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相關係數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0.36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0.69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出現頻率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5486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相關係數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-0.62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0.87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出現頻率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68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相關係數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0.60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0.18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-0.51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/>
          <p:nvPr/>
        </p:nvSpPr>
        <p:spPr>
          <a:xfrm>
            <a:off x="31275" y="1250700"/>
            <a:ext cx="9144000" cy="56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8" name="Shape 1978"/>
          <p:cNvSpPr/>
          <p:nvPr/>
        </p:nvSpPr>
        <p:spPr>
          <a:xfrm>
            <a:off x="394600" y="4526275"/>
            <a:ext cx="28572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組間比較結論</a:t>
            </a:r>
          </a:p>
        </p:txBody>
      </p:sp>
      <p:sp>
        <p:nvSpPr>
          <p:cNvPr id="1979" name="Shape 19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980" name="Shape 1980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不同研究對象之間的</a:t>
            </a:r>
            <a:r>
              <a:rPr lang="zh-TW">
                <a:solidFill>
                  <a:srgbClr val="9900FF"/>
                </a:solidFill>
              </a:rPr>
              <a:t>相關係數</a:t>
            </a:r>
            <a:r>
              <a:rPr lang="zh-TW"/>
              <a:t>比較</a:t>
            </a:r>
          </a:p>
        </p:txBody>
      </p:sp>
      <p:sp>
        <p:nvSpPr>
          <p:cNvPr id="1981" name="Shape 198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2" name="Shape 1982"/>
          <p:cNvSpPr txBox="1"/>
          <p:nvPr/>
        </p:nvSpPr>
        <p:spPr>
          <a:xfrm>
            <a:off x="630238" y="959701"/>
            <a:ext cx="3868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800"/>
              <a:t>實驗組的</a:t>
            </a:r>
            <a:r>
              <a:rPr b="1" lang="zh-TW" sz="2800"/>
              <a:t>事件轉移表</a:t>
            </a:r>
          </a:p>
        </p:txBody>
      </p:sp>
      <p:sp>
        <p:nvSpPr>
          <p:cNvPr id="1983" name="Shape 1983"/>
          <p:cNvSpPr txBox="1"/>
          <p:nvPr/>
        </p:nvSpPr>
        <p:spPr>
          <a:xfrm>
            <a:off x="4629150" y="959701"/>
            <a:ext cx="3887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560"/>
              </a:spcBef>
              <a:buNone/>
            </a:pPr>
            <a:r>
              <a:rPr b="1" lang="zh-TW" sz="2800">
                <a:solidFill>
                  <a:schemeClr val="dk1"/>
                </a:solidFill>
              </a:rPr>
              <a:t>控制組的事件轉移表</a:t>
            </a:r>
          </a:p>
        </p:txBody>
      </p:sp>
      <p:graphicFrame>
        <p:nvGraphicFramePr>
          <p:cNvPr id="1984" name="Shape 1984"/>
          <p:cNvGraphicFramePr/>
          <p:nvPr/>
        </p:nvGraphicFramePr>
        <p:xfrm>
          <a:off x="553850" y="1837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017350"/>
                <a:gridCol w="529750"/>
                <a:gridCol w="789875"/>
                <a:gridCol w="785025"/>
                <a:gridCol w="786825"/>
              </a:tblGrid>
              <a:tr h="3547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(相關係數)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 hMerge="1"/>
                <a:tc hMerge="1"/>
              </a:tr>
              <a:tr h="3547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</a:tr>
              <a:tr h="354700"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0.36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0.69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</a:tr>
              <a:tr h="354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-0.62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0.87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486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5000"/>
                        <a:buFont typeface="Arial"/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</a:rPr>
                        <a:t>0.60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5000"/>
                        <a:buFont typeface="Arial"/>
                        <a:buNone/>
                      </a:pPr>
                      <a:r>
                        <a:rPr lang="zh-TW" sz="2000">
                          <a:solidFill>
                            <a:schemeClr val="dk1"/>
                          </a:solidFill>
                        </a:rPr>
                        <a:t>0.18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-0.51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85" name="Shape 1985"/>
          <p:cNvGraphicFramePr/>
          <p:nvPr/>
        </p:nvGraphicFramePr>
        <p:xfrm>
          <a:off x="4758925" y="18377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017350"/>
                <a:gridCol w="529750"/>
                <a:gridCol w="789875"/>
                <a:gridCol w="785025"/>
                <a:gridCol w="786825"/>
              </a:tblGrid>
              <a:tr h="3547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chemeClr val="lt1"/>
                          </a:solidFill>
                        </a:rPr>
                        <a:t>(相關係數)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 hMerge="1"/>
                <a:tc hMerge="1"/>
              </a:tr>
              <a:tr h="3547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</a:tr>
              <a:tr h="354700"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-1.00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0.14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0.57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</a:tr>
              <a:tr h="3547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-0.43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-0.15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0.42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486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41B4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0.89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-0.85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1986" name="Shape 1986"/>
          <p:cNvSpPr/>
          <p:nvPr/>
        </p:nvSpPr>
        <p:spPr>
          <a:xfrm>
            <a:off x="6243075" y="3810475"/>
            <a:ext cx="946800" cy="46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987" name="Shape 1987"/>
          <p:cNvSpPr/>
          <p:nvPr/>
        </p:nvSpPr>
        <p:spPr>
          <a:xfrm>
            <a:off x="2034875" y="3810475"/>
            <a:ext cx="946800" cy="465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cxnSp>
        <p:nvCxnSpPr>
          <p:cNvPr id="1988" name="Shape 1988"/>
          <p:cNvCxnSpPr>
            <a:stCxn id="1986" idx="2"/>
            <a:endCxn id="1987" idx="2"/>
          </p:cNvCxnSpPr>
          <p:nvPr/>
        </p:nvCxnSpPr>
        <p:spPr>
          <a:xfrm rot="5400000">
            <a:off x="4612125" y="2172325"/>
            <a:ext cx="600" cy="4208100"/>
          </a:xfrm>
          <a:prstGeom prst="bentConnector3">
            <a:avLst>
              <a:gd fmla="val 59629167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89" name="Shape 1989"/>
          <p:cNvSpPr txBox="1"/>
          <p:nvPr>
            <p:ph idx="4294967295" type="body"/>
          </p:nvPr>
        </p:nvSpPr>
        <p:spPr>
          <a:xfrm>
            <a:off x="232775" y="4992825"/>
            <a:ext cx="8678400" cy="2000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以事件「C」到事件「A」的序列來看，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控制組的調整後殘差為2.68，達到顯著轉移；實驗組的調整後殘差為1.12，未達顯著轉移。</a:t>
            </a:r>
          </a:p>
          <a:p>
            <a:pPr indent="-355600" lvl="0" marL="457200" rtl="0">
              <a:spcBef>
                <a:spcPts val="0"/>
              </a:spcBef>
              <a:buSzPct val="100000"/>
            </a:pPr>
            <a:r>
              <a:rPr lang="zh-TW" sz="2000"/>
              <a:t>控制組的相關係數為0.89，是高度相關，高於實驗組相關係數的0.6。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Shape 1995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58" name="Shape 4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大學生寫報告的行為 (2/3)</a:t>
            </a:r>
          </a:p>
        </p:txBody>
      </p:sp>
      <p:sp>
        <p:nvSpPr>
          <p:cNvPr id="459" name="Shape 45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如何寫論文：https://www.facebook.com/womaninthestriped/ 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b="53166" l="66225" r="2268" t="12303"/>
          <a:stretch/>
        </p:blipFill>
        <p:spPr>
          <a:xfrm>
            <a:off x="476250" y="1907388"/>
            <a:ext cx="2580800" cy="19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3213925" y="2124850"/>
            <a:ext cx="52389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zh-TW" sz="2800">
                <a:solidFill>
                  <a:schemeClr val="dk2"/>
                </a:solidFill>
              </a:rPr>
              <a:t>[23:05]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你的腦袋一片空白，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就像你做任何事情一樣。</a:t>
            </a:r>
          </a:p>
        </p:txBody>
      </p:sp>
      <p:pic>
        <p:nvPicPr>
          <p:cNvPr id="462" name="Shape 462"/>
          <p:cNvPicPr preferRelativeResize="0"/>
          <p:nvPr/>
        </p:nvPicPr>
        <p:blipFill rotWithShape="1">
          <a:blip r:embed="rId3">
            <a:alphaModFix/>
          </a:blip>
          <a:srcRect b="10645" l="3097" r="65396" t="54823"/>
          <a:stretch/>
        </p:blipFill>
        <p:spPr>
          <a:xfrm>
            <a:off x="476250" y="4125738"/>
            <a:ext cx="2580800" cy="19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 txBox="1"/>
          <p:nvPr/>
        </p:nvSpPr>
        <p:spPr>
          <a:xfrm>
            <a:off x="3213925" y="4354275"/>
            <a:ext cx="50181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800">
                <a:solidFill>
                  <a:schemeClr val="dk2"/>
                </a:solidFill>
              </a:rPr>
              <a:t>[23:10]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這個報告檔案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根本是你的人生寫照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9264" l="34955" r="33538" t="56205"/>
          <a:stretch/>
        </p:blipFill>
        <p:spPr>
          <a:xfrm>
            <a:off x="476250" y="1907388"/>
            <a:ext cx="2580800" cy="19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71" name="Shape 4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大學生寫報告的行為 (3/3)</a:t>
            </a:r>
          </a:p>
        </p:txBody>
      </p:sp>
      <p:sp>
        <p:nvSpPr>
          <p:cNvPr id="472" name="Shape 4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如何寫論文：https://www.facebook.com/womaninthestriped/ 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3213925" y="2124850"/>
            <a:ext cx="52389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800">
                <a:solidFill>
                  <a:schemeClr val="dk2"/>
                </a:solidFill>
              </a:rPr>
              <a:t>[23:15]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力不從心，一事無成</a:t>
            </a:r>
            <a:r>
              <a:rPr lang="zh-TW" sz="2800"/>
              <a:t>。</a:t>
            </a: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9264" l="66635" r="1858" t="56205"/>
          <a:stretch/>
        </p:blipFill>
        <p:spPr>
          <a:xfrm>
            <a:off x="476250" y="4125738"/>
            <a:ext cx="2580800" cy="19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3213925" y="4354275"/>
            <a:ext cx="50181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800">
                <a:solidFill>
                  <a:schemeClr val="dk2"/>
                </a:solidFill>
              </a:rPr>
              <a:t>[23:20]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800"/>
              <a:t>而且沒有人愛你。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82" name="Shape 4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行為編碼：事件</a:t>
            </a:r>
          </a:p>
        </p:txBody>
      </p:sp>
      <p:sp>
        <p:nvSpPr>
          <p:cNvPr id="483" name="Shape 48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如何寫論文：https://www.facebook.com/womaninthestriped/ </a:t>
            </a:r>
          </a:p>
        </p:txBody>
      </p:sp>
      <p:pic>
        <p:nvPicPr>
          <p:cNvPr id="484" name="Shape 484"/>
          <p:cNvPicPr preferRelativeResize="0"/>
          <p:nvPr/>
        </p:nvPicPr>
        <p:blipFill rotWithShape="1">
          <a:blip r:embed="rId3">
            <a:alphaModFix/>
          </a:blip>
          <a:srcRect b="53166" l="2504" r="65989" t="12303"/>
          <a:stretch/>
        </p:blipFill>
        <p:spPr>
          <a:xfrm>
            <a:off x="476250" y="1558653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 rotWithShape="1">
          <a:blip r:embed="rId3">
            <a:alphaModFix/>
          </a:blip>
          <a:srcRect b="53166" l="34955" r="33538" t="12303"/>
          <a:stretch/>
        </p:blipFill>
        <p:spPr>
          <a:xfrm>
            <a:off x="476250" y="2920085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 rotWithShape="1">
          <a:blip r:embed="rId3">
            <a:alphaModFix/>
          </a:blip>
          <a:srcRect b="53166" l="66225" r="2268" t="12303"/>
          <a:stretch/>
        </p:blipFill>
        <p:spPr>
          <a:xfrm>
            <a:off x="476250" y="4281517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 b="10645" l="3097" r="65396" t="54823"/>
          <a:stretch/>
        </p:blipFill>
        <p:spPr>
          <a:xfrm>
            <a:off x="2443383" y="2428189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3">
            <a:alphaModFix/>
          </a:blip>
          <a:srcRect b="9264" l="34955" r="33538" t="56205"/>
          <a:stretch/>
        </p:blipFill>
        <p:spPr>
          <a:xfrm>
            <a:off x="2443383" y="3860798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3">
            <a:alphaModFix/>
          </a:blip>
          <a:srcRect b="9264" l="66635" r="1858" t="56205"/>
          <a:stretch/>
        </p:blipFill>
        <p:spPr>
          <a:xfrm>
            <a:off x="2443383" y="5222229"/>
            <a:ext cx="1844793" cy="13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/>
          <p:nvPr/>
        </p:nvSpPr>
        <p:spPr>
          <a:xfrm>
            <a:off x="1727650" y="1558648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491" name="Shape 491"/>
          <p:cNvSpPr/>
          <p:nvPr/>
        </p:nvSpPr>
        <p:spPr>
          <a:xfrm>
            <a:off x="1727650" y="2936048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492" name="Shape 492"/>
          <p:cNvSpPr/>
          <p:nvPr/>
        </p:nvSpPr>
        <p:spPr>
          <a:xfrm>
            <a:off x="1727650" y="4313448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93" name="Shape 493"/>
          <p:cNvSpPr/>
          <p:nvPr/>
        </p:nvSpPr>
        <p:spPr>
          <a:xfrm>
            <a:off x="3670500" y="2443073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494" name="Shape 494"/>
          <p:cNvSpPr/>
          <p:nvPr/>
        </p:nvSpPr>
        <p:spPr>
          <a:xfrm>
            <a:off x="3670500" y="3832648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495" name="Shape 495"/>
          <p:cNvSpPr/>
          <p:nvPr/>
        </p:nvSpPr>
        <p:spPr>
          <a:xfrm>
            <a:off x="3670500" y="5208161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E</a:t>
            </a:r>
          </a:p>
        </p:txBody>
      </p:sp>
      <p:graphicFrame>
        <p:nvGraphicFramePr>
          <p:cNvPr id="496" name="Shape 496"/>
          <p:cNvGraphicFramePr/>
          <p:nvPr/>
        </p:nvGraphicFramePr>
        <p:xfrm>
          <a:off x="4664200" y="245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77275"/>
                <a:gridCol w="242700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事件編碼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說明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寫報告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停止寫報告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發愣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用手勢表現難過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用身體表現難過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03" name="Shape 5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行為序列資料</a:t>
            </a:r>
          </a:p>
        </p:txBody>
      </p:sp>
      <p:sp>
        <p:nvSpPr>
          <p:cNvPr id="504" name="Shape 50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如何寫論文：https://www.facebook.com/womaninthestriped/ 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3">
            <a:alphaModFix/>
          </a:blip>
          <a:srcRect b="53166" l="2504" r="65989" t="12303"/>
          <a:stretch/>
        </p:blipFill>
        <p:spPr>
          <a:xfrm>
            <a:off x="476250" y="1558653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 rotWithShape="1">
          <a:blip r:embed="rId3">
            <a:alphaModFix/>
          </a:blip>
          <a:srcRect b="53166" l="34955" r="33538" t="12303"/>
          <a:stretch/>
        </p:blipFill>
        <p:spPr>
          <a:xfrm>
            <a:off x="476250" y="2920085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 rotWithShape="1">
          <a:blip r:embed="rId3">
            <a:alphaModFix/>
          </a:blip>
          <a:srcRect b="53166" l="66225" r="2268" t="12303"/>
          <a:stretch/>
        </p:blipFill>
        <p:spPr>
          <a:xfrm>
            <a:off x="476250" y="4281517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 rotWithShape="1">
          <a:blip r:embed="rId3">
            <a:alphaModFix/>
          </a:blip>
          <a:srcRect b="10645" l="3097" r="65396" t="54823"/>
          <a:stretch/>
        </p:blipFill>
        <p:spPr>
          <a:xfrm>
            <a:off x="2443383" y="2428189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 rotWithShape="1">
          <a:blip r:embed="rId3">
            <a:alphaModFix/>
          </a:blip>
          <a:srcRect b="9264" l="34955" r="33538" t="56205"/>
          <a:stretch/>
        </p:blipFill>
        <p:spPr>
          <a:xfrm>
            <a:off x="2443383" y="3860798"/>
            <a:ext cx="1844793" cy="136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 rotWithShape="1">
          <a:blip r:embed="rId3">
            <a:alphaModFix/>
          </a:blip>
          <a:srcRect b="9264" l="66635" r="1858" t="56205"/>
          <a:stretch/>
        </p:blipFill>
        <p:spPr>
          <a:xfrm>
            <a:off x="2443383" y="5222229"/>
            <a:ext cx="1844793" cy="136144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1727650" y="1558648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512" name="Shape 512"/>
          <p:cNvSpPr/>
          <p:nvPr/>
        </p:nvSpPr>
        <p:spPr>
          <a:xfrm>
            <a:off x="1727650" y="2936048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513" name="Shape 513"/>
          <p:cNvSpPr/>
          <p:nvPr/>
        </p:nvSpPr>
        <p:spPr>
          <a:xfrm>
            <a:off x="1727650" y="4313448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514" name="Shape 514"/>
          <p:cNvSpPr/>
          <p:nvPr/>
        </p:nvSpPr>
        <p:spPr>
          <a:xfrm>
            <a:off x="3670500" y="2443073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515" name="Shape 515"/>
          <p:cNvSpPr/>
          <p:nvPr/>
        </p:nvSpPr>
        <p:spPr>
          <a:xfrm>
            <a:off x="3670500" y="3832648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516" name="Shape 516"/>
          <p:cNvSpPr/>
          <p:nvPr/>
        </p:nvSpPr>
        <p:spPr>
          <a:xfrm>
            <a:off x="3670500" y="5208161"/>
            <a:ext cx="593400" cy="540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E</a:t>
            </a:r>
          </a:p>
        </p:txBody>
      </p:sp>
      <p:graphicFrame>
        <p:nvGraphicFramePr>
          <p:cNvPr id="517" name="Shape 517"/>
          <p:cNvGraphicFramePr/>
          <p:nvPr/>
        </p:nvGraphicFramePr>
        <p:xfrm>
          <a:off x="5282775" y="2003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249650"/>
                <a:gridCol w="950125"/>
                <a:gridCol w="89215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000">
                          <a:solidFill>
                            <a:srgbClr val="FFFFFF"/>
                          </a:solidFill>
                        </a:rPr>
                        <a:t>研究對象</a:t>
                      </a: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24" name="Shape 5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網站瀏覽行為：多研究對象分析</a:t>
            </a:r>
          </a:p>
        </p:txBody>
      </p:sp>
      <p:sp>
        <p:nvSpPr>
          <p:cNvPr id="525" name="Shape 525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MSNBC</a:t>
            </a:r>
            <a:r>
              <a:rPr lang="zh-TW"/>
              <a:t>新聞網</a:t>
            </a:r>
          </a:p>
        </p:txBody>
      </p:sp>
      <p:sp>
        <p:nvSpPr>
          <p:cNvPr id="526" name="Shape 52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行為序列資料表</a:t>
            </a:r>
          </a:p>
        </p:txBody>
      </p:sp>
      <p:sp>
        <p:nvSpPr>
          <p:cNvPr id="528" name="Shape 52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MSNBC.com Anonymous Web Data Data Set   https://goo.gl/hqvJUm</a:t>
            </a:r>
          </a:p>
        </p:txBody>
      </p:sp>
      <p:sp>
        <p:nvSpPr>
          <p:cNvPr id="529" name="Shape 529"/>
          <p:cNvSpPr/>
          <p:nvPr/>
        </p:nvSpPr>
        <p:spPr>
          <a:xfrm>
            <a:off x="629325" y="406647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A 首頁</a:t>
            </a:r>
          </a:p>
        </p:txBody>
      </p:sp>
      <p:sp>
        <p:nvSpPr>
          <p:cNvPr id="530" name="Shape 530"/>
          <p:cNvSpPr/>
          <p:nvPr/>
        </p:nvSpPr>
        <p:spPr>
          <a:xfrm>
            <a:off x="2686300" y="2826750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 新聞</a:t>
            </a:r>
          </a:p>
        </p:txBody>
      </p:sp>
      <p:sp>
        <p:nvSpPr>
          <p:cNvPr id="531" name="Shape 531"/>
          <p:cNvSpPr/>
          <p:nvPr/>
        </p:nvSpPr>
        <p:spPr>
          <a:xfrm>
            <a:off x="2686300" y="3494575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科技</a:t>
            </a:r>
          </a:p>
        </p:txBody>
      </p:sp>
      <p:sp>
        <p:nvSpPr>
          <p:cNvPr id="532" name="Shape 532"/>
          <p:cNvSpPr/>
          <p:nvPr/>
        </p:nvSpPr>
        <p:spPr>
          <a:xfrm>
            <a:off x="2686300" y="4157825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在地</a:t>
            </a:r>
          </a:p>
        </p:txBody>
      </p:sp>
      <p:sp>
        <p:nvSpPr>
          <p:cNvPr id="533" name="Shape 533"/>
          <p:cNvSpPr/>
          <p:nvPr/>
        </p:nvSpPr>
        <p:spPr>
          <a:xfrm>
            <a:off x="2686300" y="4821075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E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社論</a:t>
            </a:r>
          </a:p>
        </p:txBody>
      </p:sp>
      <p:sp>
        <p:nvSpPr>
          <p:cNvPr id="534" name="Shape 534"/>
          <p:cNvSpPr/>
          <p:nvPr/>
        </p:nvSpPr>
        <p:spPr>
          <a:xfrm>
            <a:off x="2686300" y="5488025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F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即時</a:t>
            </a:r>
          </a:p>
        </p:txBody>
      </p:sp>
      <p:cxnSp>
        <p:nvCxnSpPr>
          <p:cNvPr id="535" name="Shape 535"/>
          <p:cNvCxnSpPr>
            <a:stCxn id="529" idx="3"/>
            <a:endCxn id="530" idx="1"/>
          </p:cNvCxnSpPr>
          <p:nvPr/>
        </p:nvCxnSpPr>
        <p:spPr>
          <a:xfrm flipH="1" rot="10800000">
            <a:off x="2196525" y="3117125"/>
            <a:ext cx="489900" cy="13311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6" name="Shape 536"/>
          <p:cNvCxnSpPr>
            <a:stCxn id="529" idx="3"/>
            <a:endCxn id="531" idx="1"/>
          </p:cNvCxnSpPr>
          <p:nvPr/>
        </p:nvCxnSpPr>
        <p:spPr>
          <a:xfrm flipH="1" rot="10800000">
            <a:off x="2196525" y="3784925"/>
            <a:ext cx="489900" cy="663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7" name="Shape 537"/>
          <p:cNvCxnSpPr>
            <a:endCxn id="532" idx="1"/>
          </p:cNvCxnSpPr>
          <p:nvPr/>
        </p:nvCxnSpPr>
        <p:spPr>
          <a:xfrm>
            <a:off x="2196400" y="4447625"/>
            <a:ext cx="4899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8" name="Shape 538"/>
          <p:cNvCxnSpPr>
            <a:stCxn id="529" idx="3"/>
            <a:endCxn id="533" idx="1"/>
          </p:cNvCxnSpPr>
          <p:nvPr/>
        </p:nvCxnSpPr>
        <p:spPr>
          <a:xfrm>
            <a:off x="2196525" y="4448225"/>
            <a:ext cx="489900" cy="663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39" name="Shape 539"/>
          <p:cNvCxnSpPr>
            <a:stCxn id="529" idx="3"/>
            <a:endCxn id="534" idx="1"/>
          </p:cNvCxnSpPr>
          <p:nvPr/>
        </p:nvCxnSpPr>
        <p:spPr>
          <a:xfrm>
            <a:off x="2196525" y="4448225"/>
            <a:ext cx="489900" cy="13302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aphicFrame>
        <p:nvGraphicFramePr>
          <p:cNvPr id="540" name="Shape 540"/>
          <p:cNvGraphicFramePr/>
          <p:nvPr/>
        </p:nvGraphicFramePr>
        <p:xfrm>
          <a:off x="4776938" y="243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51825"/>
                <a:gridCol w="1103825"/>
                <a:gridCol w="103647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</a:t>
                      </a: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41" name="Shape 541"/>
          <p:cNvSpPr/>
          <p:nvPr/>
        </p:nvSpPr>
        <p:spPr>
          <a:xfrm>
            <a:off x="4776950" y="2987468"/>
            <a:ext cx="1428600" cy="33687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圖書借閱行為：同時間多事件分析</a:t>
            </a:r>
          </a:p>
        </p:txBody>
      </p:sp>
      <p:sp>
        <p:nvSpPr>
          <p:cNvPr id="548" name="Shape 5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49" name="Shape 5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圖書館藏</a:t>
            </a:r>
          </a:p>
        </p:txBody>
      </p:sp>
      <p:sp>
        <p:nvSpPr>
          <p:cNvPr id="550" name="Shape 550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行為序列資料表</a:t>
            </a:r>
          </a:p>
        </p:txBody>
      </p:sp>
      <p:sp>
        <p:nvSpPr>
          <p:cNvPr id="552" name="Shape 5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別碰他！他是我的大表哥！ https://goo.gl/czoibI </a:t>
            </a: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25" y="2439825"/>
            <a:ext cx="1354800" cy="143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Shape 554"/>
          <p:cNvGrpSpPr/>
          <p:nvPr/>
        </p:nvGrpSpPr>
        <p:grpSpPr>
          <a:xfrm>
            <a:off x="171451" y="4721084"/>
            <a:ext cx="2086006" cy="1383109"/>
            <a:chOff x="5303514" y="1853700"/>
            <a:chExt cx="2788405" cy="1848828"/>
          </a:xfrm>
        </p:grpSpPr>
        <p:pic>
          <p:nvPicPr>
            <p:cNvPr id="555" name="Shape 5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00009">
              <a:off x="6795431" y="2009624"/>
              <a:ext cx="1006631" cy="1429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Shape 5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2077" y="1901592"/>
              <a:ext cx="1042007" cy="1478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Shape 5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799995">
              <a:off x="5603349" y="2062877"/>
              <a:ext cx="1041292" cy="1478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Shape 558"/>
          <p:cNvSpPr/>
          <p:nvPr/>
        </p:nvSpPr>
        <p:spPr>
          <a:xfrm>
            <a:off x="2209700" y="2439825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 </a:t>
            </a:r>
            <a:r>
              <a:rPr lang="zh-TW" sz="2400">
                <a:solidFill>
                  <a:srgbClr val="FFFFFF"/>
                </a:solidFill>
              </a:rPr>
              <a:t>統計學的世界</a:t>
            </a:r>
          </a:p>
        </p:txBody>
      </p:sp>
      <p:sp>
        <p:nvSpPr>
          <p:cNvPr id="559" name="Shape 559"/>
          <p:cNvSpPr/>
          <p:nvPr/>
        </p:nvSpPr>
        <p:spPr>
          <a:xfrm>
            <a:off x="2209700" y="3120292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量化研究法</a:t>
            </a:r>
          </a:p>
        </p:txBody>
      </p:sp>
      <p:sp>
        <p:nvSpPr>
          <p:cNvPr id="560" name="Shape 560"/>
          <p:cNvSpPr/>
          <p:nvPr/>
        </p:nvSpPr>
        <p:spPr>
          <a:xfrm>
            <a:off x="2209700" y="3800767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資料探勘</a:t>
            </a:r>
          </a:p>
        </p:txBody>
      </p:sp>
      <p:sp>
        <p:nvSpPr>
          <p:cNvPr id="561" name="Shape 561"/>
          <p:cNvSpPr/>
          <p:nvPr/>
        </p:nvSpPr>
        <p:spPr>
          <a:xfrm>
            <a:off x="2209700" y="4511750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壞壞總裁愛...</a:t>
            </a:r>
          </a:p>
        </p:txBody>
      </p:sp>
      <p:sp>
        <p:nvSpPr>
          <p:cNvPr id="562" name="Shape 562"/>
          <p:cNvSpPr/>
          <p:nvPr/>
        </p:nvSpPr>
        <p:spPr>
          <a:xfrm>
            <a:off x="2209700" y="5192217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E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總裁一家逼...</a:t>
            </a:r>
          </a:p>
        </p:txBody>
      </p:sp>
      <p:sp>
        <p:nvSpPr>
          <p:cNvPr id="563" name="Shape 563"/>
          <p:cNvSpPr/>
          <p:nvPr/>
        </p:nvSpPr>
        <p:spPr>
          <a:xfrm>
            <a:off x="2209700" y="5872692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F 報復總裁大...</a:t>
            </a:r>
          </a:p>
        </p:txBody>
      </p:sp>
      <p:graphicFrame>
        <p:nvGraphicFramePr>
          <p:cNvPr id="564" name="Shape 564"/>
          <p:cNvGraphicFramePr/>
          <p:nvPr/>
        </p:nvGraphicFramePr>
        <p:xfrm>
          <a:off x="4776938" y="243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51825"/>
                <a:gridCol w="1103825"/>
                <a:gridCol w="103647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</a:t>
                      </a: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A;B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A;B;C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65" name="Shape 565"/>
          <p:cNvSpPr/>
          <p:nvPr/>
        </p:nvSpPr>
        <p:spPr>
          <a:xfrm>
            <a:off x="7350975" y="2987475"/>
            <a:ext cx="1018200" cy="33687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72" name="Shape 572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觀察研究法</a:t>
            </a:r>
          </a:p>
        </p:txBody>
      </p:sp>
      <p:sp>
        <p:nvSpPr>
          <p:cNvPr id="573" name="Shape 5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行為序列資料表如何而來？</a:t>
            </a:r>
          </a:p>
        </p:txBody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553750" y="3715722"/>
            <a:ext cx="2629200" cy="26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現場觀察與錄影記錄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研究者需即時與主動地蒐集資料</a:t>
            </a:r>
          </a:p>
        </p:txBody>
      </p:sp>
      <p:sp>
        <p:nvSpPr>
          <p:cNvPr id="575" name="Shape 575"/>
          <p:cNvSpPr txBox="1"/>
          <p:nvPr>
            <p:ph idx="2" type="body"/>
          </p:nvPr>
        </p:nvSpPr>
        <p:spPr>
          <a:xfrm>
            <a:off x="3271575" y="4233699"/>
            <a:ext cx="2642400" cy="208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zh-TW"/>
              <a:t>受試者自行記錄行為資料</a:t>
            </a:r>
          </a:p>
        </p:txBody>
      </p:sp>
      <p:sp>
        <p:nvSpPr>
          <p:cNvPr id="576" name="Shape 576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日誌研究法</a:t>
            </a:r>
          </a:p>
        </p:txBody>
      </p:sp>
      <p:sp>
        <p:nvSpPr>
          <p:cNvPr id="577" name="Shape 577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17780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內容分析研究法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 txBox="1"/>
          <p:nvPr>
            <p:ph idx="5" type="body"/>
          </p:nvPr>
        </p:nvSpPr>
        <p:spPr>
          <a:xfrm>
            <a:off x="5911527" y="3715728"/>
            <a:ext cx="2979900" cy="260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側錄或記錄受試者的行為歷程，事後分析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zh-TW">
                <a:solidFill>
                  <a:schemeClr val="dk1"/>
                </a:solidFill>
              </a:rPr>
              <a:t>交易資料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zh-TW">
                <a:solidFill>
                  <a:schemeClr val="dk1"/>
                </a:solidFill>
              </a:rPr>
              <a:t>借閱資料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zh-TW">
                <a:solidFill>
                  <a:schemeClr val="dk1"/>
                </a:solidFill>
              </a:rPr>
              <a:t>網站瀏覽記錄</a:t>
            </a:r>
          </a:p>
        </p:txBody>
      </p:sp>
      <p:sp>
        <p:nvSpPr>
          <p:cNvPr id="579" name="Shape 57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http://b.share.photo.xuite.net/happyschool/1b7e746/14785607/819423231_l.jpg" id="580" name="Shape 580"/>
          <p:cNvPicPr preferRelativeResize="0"/>
          <p:nvPr/>
        </p:nvPicPr>
        <p:blipFill rotWithShape="1">
          <a:blip r:embed="rId3">
            <a:alphaModFix/>
          </a:blip>
          <a:srcRect b="20797" l="0" r="0" t="10611"/>
          <a:stretch/>
        </p:blipFill>
        <p:spPr>
          <a:xfrm>
            <a:off x="553750" y="2452625"/>
            <a:ext cx="2642400" cy="13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 rotWithShape="1">
          <a:blip r:embed="rId4">
            <a:alphaModFix/>
          </a:blip>
          <a:srcRect b="16463" l="32718" r="0" t="16936"/>
          <a:stretch/>
        </p:blipFill>
        <p:spPr>
          <a:xfrm>
            <a:off x="3363750" y="2452625"/>
            <a:ext cx="2547775" cy="168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 rotWithShape="1">
          <a:blip r:embed="rId5">
            <a:alphaModFix/>
          </a:blip>
          <a:srcRect b="28637" l="0" r="0" t="0"/>
          <a:stretch/>
        </p:blipFill>
        <p:spPr>
          <a:xfrm>
            <a:off x="6209850" y="2452625"/>
            <a:ext cx="2573400" cy="124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89" name="Shape 58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https://www.safaribooksonline.com/library/view/i-heart-logs/9781491909379/ch03.html</a:t>
            </a:r>
          </a:p>
        </p:txBody>
      </p:sp>
      <p:sp>
        <p:nvSpPr>
          <p:cNvPr id="590" name="Shape 5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網站內容分析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Apache網站記錄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3113"/>
            <a:ext cx="8839200" cy="407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參考資料：https://goo.gl/oo7OXL</a:t>
            </a:r>
          </a:p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476250" y="4882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籃球的</a:t>
            </a:r>
            <a:r>
              <a:rPr lang="zh-TW"/>
              <a:t>三重威脅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防守者難以猜透下一步</a:t>
            </a: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6083" l="0" r="0" t="4591"/>
          <a:stretch/>
        </p:blipFill>
        <p:spPr>
          <a:xfrm>
            <a:off x="857250" y="724925"/>
            <a:ext cx="6103124" cy="40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/>
          <p:nvPr/>
        </p:nvSpPr>
        <p:spPr>
          <a:xfrm>
            <a:off x="6855258" y="1285460"/>
            <a:ext cx="1567200" cy="763800"/>
          </a:xfrm>
          <a:prstGeom prst="homePlate">
            <a:avLst>
              <a:gd fmla="val 50000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投籃</a:t>
            </a:r>
          </a:p>
        </p:txBody>
      </p:sp>
      <p:sp>
        <p:nvSpPr>
          <p:cNvPr id="349" name="Shape 349"/>
          <p:cNvSpPr/>
          <p:nvPr/>
        </p:nvSpPr>
        <p:spPr>
          <a:xfrm>
            <a:off x="6855258" y="2387385"/>
            <a:ext cx="1567200" cy="763800"/>
          </a:xfrm>
          <a:prstGeom prst="homePlate">
            <a:avLst>
              <a:gd fmla="val 50000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傳球</a:t>
            </a:r>
          </a:p>
        </p:txBody>
      </p:sp>
      <p:sp>
        <p:nvSpPr>
          <p:cNvPr id="350" name="Shape 350"/>
          <p:cNvSpPr/>
          <p:nvPr/>
        </p:nvSpPr>
        <p:spPr>
          <a:xfrm>
            <a:off x="6855258" y="3489310"/>
            <a:ext cx="1567200" cy="763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運球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98" name="Shape 5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網站內容分析</a:t>
            </a:r>
          </a:p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Google分析</a:t>
            </a:r>
          </a:p>
        </p:txBody>
      </p:sp>
      <p:sp>
        <p:nvSpPr>
          <p:cNvPr id="599" name="Shape 59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5100"/>
            <a:ext cx="8839200" cy="4162942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/>
          <p:nvPr/>
        </p:nvSpPr>
        <p:spPr>
          <a:xfrm>
            <a:off x="5533325" y="5414550"/>
            <a:ext cx="32037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chemeClr val="lt1"/>
                </a:solidFill>
              </a:rPr>
              <a:t>行為/</a:t>
            </a:r>
            <a:r>
              <a:rPr lang="zh-TW" sz="3200">
                <a:solidFill>
                  <a:srgbClr val="FFFFFF"/>
                </a:solidFill>
              </a:rPr>
              <a:t>行為流程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08" name="Shape 60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滯後序列分析</a:t>
            </a:r>
          </a:p>
        </p:txBody>
      </p:sp>
      <p:sp>
        <p:nvSpPr>
          <p:cNvPr id="609" name="Shape 60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16" name="Shape 6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Lag-Sequential Analysis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滯後序列分析介紹</a:t>
            </a:r>
          </a:p>
        </p:txBody>
      </p:sp>
      <p:sp>
        <p:nvSpPr>
          <p:cNvPr id="617" name="Shape 61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http://cradl.gsu.edu/profile/roger-bakeman/</a:t>
            </a:r>
          </a:p>
        </p:txBody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533400" y="4709125"/>
            <a:ext cx="4019400" cy="1558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Roger </a:t>
            </a:r>
            <a:r>
              <a:rPr lang="zh-TW"/>
              <a:t>Bakeman</a:t>
            </a: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 sz="2800"/>
              <a:t>貝克曼</a:t>
            </a:r>
          </a:p>
          <a:p>
            <a:pPr indent="0" lvl="0" mar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TW"/>
              <a:t>美國喬治亞州立大學教授</a:t>
            </a:r>
          </a:p>
        </p:txBody>
      </p:sp>
      <p:sp>
        <p:nvSpPr>
          <p:cNvPr id="619" name="Shape 619"/>
          <p:cNvSpPr txBox="1"/>
          <p:nvPr>
            <p:ph idx="2" type="body"/>
          </p:nvPr>
        </p:nvSpPr>
        <p:spPr>
          <a:xfrm>
            <a:off x="4219200" y="1791150"/>
            <a:ext cx="45057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最早是由Sackett,G.P於1974年首次提出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Bakeman等人出書詳細介紹滯後序列分析的用法</a:t>
            </a:r>
          </a:p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</a:pPr>
            <a:r>
              <a:rPr lang="zh-TW"/>
              <a:t>分析目的：</a:t>
            </a:r>
          </a:p>
          <a:p>
            <a:pPr indent="-3810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Noto Symbol"/>
            </a:pPr>
            <a:r>
              <a:rPr lang="zh-TW"/>
              <a:t>分析行為轉移的序列出現次數是否多到呈現顯著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</a:pPr>
            <a:r>
              <a:rPr lang="zh-TW"/>
              <a:t>繪製事件轉移圖呈現行為模式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365" y="2298627"/>
            <a:ext cx="2113475" cy="24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序列分析的差異</a:t>
            </a:r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533400" y="5016625"/>
            <a:ext cx="4019400" cy="148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處理類別資料的「事件」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分析前一步與下一步的事件轉移關係</a:t>
            </a:r>
          </a:p>
        </p:txBody>
      </p:sp>
      <p:sp>
        <p:nvSpPr>
          <p:cNvPr id="628" name="Shape 628"/>
          <p:cNvSpPr txBox="1"/>
          <p:nvPr>
            <p:ph idx="2" type="body"/>
          </p:nvPr>
        </p:nvSpPr>
        <p:spPr>
          <a:xfrm>
            <a:off x="4552800" y="5016625"/>
            <a:ext cx="4324500" cy="1486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處理連續資料的「效果量」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分析趨勢、預測為主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考量季節與週期性變動</a:t>
            </a:r>
          </a:p>
        </p:txBody>
      </p:sp>
      <p:sp>
        <p:nvSpPr>
          <p:cNvPr id="629" name="Shape 6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30" name="Shape 63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5266050" y="1866975"/>
            <a:ext cx="28980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時間序列分析</a:t>
            </a:r>
          </a:p>
        </p:txBody>
      </p:sp>
      <p:sp>
        <p:nvSpPr>
          <p:cNvPr id="632" name="Shape 632"/>
          <p:cNvSpPr/>
          <p:nvPr/>
        </p:nvSpPr>
        <p:spPr>
          <a:xfrm>
            <a:off x="1094100" y="1866975"/>
            <a:ext cx="2898000" cy="7635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滯後</a:t>
            </a:r>
            <a:r>
              <a:rPr lang="zh-TW" sz="3200">
                <a:solidFill>
                  <a:srgbClr val="FFFFFF"/>
                </a:solidFill>
              </a:rPr>
              <a:t>序列分析</a:t>
            </a:r>
          </a:p>
        </p:txBody>
      </p:sp>
      <p:sp>
        <p:nvSpPr>
          <p:cNvPr id="633" name="Shape 633"/>
          <p:cNvSpPr/>
          <p:nvPr/>
        </p:nvSpPr>
        <p:spPr>
          <a:xfrm>
            <a:off x="1928517" y="2921025"/>
            <a:ext cx="1073100" cy="36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200">
                <a:solidFill>
                  <a:schemeClr val="dk2"/>
                </a:solidFill>
              </a:rPr>
              <a:t>三重威脅</a:t>
            </a:r>
          </a:p>
        </p:txBody>
      </p:sp>
      <p:sp>
        <p:nvSpPr>
          <p:cNvPr id="634" name="Shape 634"/>
          <p:cNvSpPr/>
          <p:nvPr/>
        </p:nvSpPr>
        <p:spPr>
          <a:xfrm>
            <a:off x="797075" y="3618328"/>
            <a:ext cx="1073100" cy="36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200">
                <a:solidFill>
                  <a:schemeClr val="dk2"/>
                </a:solidFill>
              </a:rPr>
              <a:t>投球</a:t>
            </a:r>
          </a:p>
        </p:txBody>
      </p:sp>
      <p:sp>
        <p:nvSpPr>
          <p:cNvPr id="635" name="Shape 635"/>
          <p:cNvSpPr/>
          <p:nvPr/>
        </p:nvSpPr>
        <p:spPr>
          <a:xfrm>
            <a:off x="1928517" y="4308658"/>
            <a:ext cx="1073100" cy="36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200">
                <a:solidFill>
                  <a:schemeClr val="dk2"/>
                </a:solidFill>
              </a:rPr>
              <a:t>傳球</a:t>
            </a:r>
          </a:p>
        </p:txBody>
      </p:sp>
      <p:sp>
        <p:nvSpPr>
          <p:cNvPr id="636" name="Shape 636"/>
          <p:cNvSpPr/>
          <p:nvPr/>
        </p:nvSpPr>
        <p:spPr>
          <a:xfrm>
            <a:off x="3175015" y="3618328"/>
            <a:ext cx="1073100" cy="367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200">
                <a:solidFill>
                  <a:schemeClr val="dk2"/>
                </a:solidFill>
              </a:rPr>
              <a:t>運球</a:t>
            </a:r>
          </a:p>
        </p:txBody>
      </p:sp>
      <p:cxnSp>
        <p:nvCxnSpPr>
          <p:cNvPr id="637" name="Shape 637"/>
          <p:cNvCxnSpPr>
            <a:endCxn id="634" idx="0"/>
          </p:cNvCxnSpPr>
          <p:nvPr/>
        </p:nvCxnSpPr>
        <p:spPr>
          <a:xfrm flipH="1">
            <a:off x="1333625" y="3104428"/>
            <a:ext cx="594900" cy="513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38" name="Shape 638"/>
          <p:cNvCxnSpPr>
            <a:endCxn id="636" idx="1"/>
          </p:cNvCxnSpPr>
          <p:nvPr/>
        </p:nvCxnSpPr>
        <p:spPr>
          <a:xfrm>
            <a:off x="1870315" y="3801928"/>
            <a:ext cx="13047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9" name="Shape 639"/>
          <p:cNvCxnSpPr>
            <a:stCxn id="636" idx="2"/>
            <a:endCxn id="635" idx="3"/>
          </p:cNvCxnSpPr>
          <p:nvPr/>
        </p:nvCxnSpPr>
        <p:spPr>
          <a:xfrm flipH="1">
            <a:off x="3001765" y="3985528"/>
            <a:ext cx="709800" cy="506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0" name="Shape 640"/>
          <p:cNvSpPr txBox="1"/>
          <p:nvPr/>
        </p:nvSpPr>
        <p:spPr>
          <a:xfrm>
            <a:off x="874952" y="3236889"/>
            <a:ext cx="6330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200"/>
              <a:t>2.077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2006725" y="3550673"/>
            <a:ext cx="6330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200"/>
              <a:t>3.851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434106" y="4157830"/>
            <a:ext cx="6330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200"/>
              <a:t>3.251</a:t>
            </a:r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362" y="2846488"/>
            <a:ext cx="3443375" cy="2119759"/>
          </a:xfrm>
          <a:prstGeom prst="rect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9" name="Shape 649"/>
          <p:cNvCxnSpPr/>
          <p:nvPr/>
        </p:nvCxnSpPr>
        <p:spPr>
          <a:xfrm>
            <a:off x="4799581" y="20616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50" name="Shape 650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滯後序列分析的流程：統計檢定</a:t>
            </a:r>
          </a:p>
        </p:txBody>
      </p:sp>
      <p:sp>
        <p:nvSpPr>
          <p:cNvPr id="651" name="Shape 6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52" name="Shape 65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>
            <a:off x="552700" y="2346150"/>
            <a:ext cx="10917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654" name="Shape 654"/>
          <p:cNvSpPr/>
          <p:nvPr/>
        </p:nvSpPr>
        <p:spPr>
          <a:xfrm>
            <a:off x="677050" y="3018900"/>
            <a:ext cx="842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參數</a:t>
            </a:r>
          </a:p>
        </p:txBody>
      </p:sp>
      <p:sp>
        <p:nvSpPr>
          <p:cNvPr id="655" name="Shape 655"/>
          <p:cNvSpPr/>
          <p:nvPr/>
        </p:nvSpPr>
        <p:spPr>
          <a:xfrm>
            <a:off x="3395088" y="2346150"/>
            <a:ext cx="13584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列聯表</a:t>
            </a:r>
          </a:p>
        </p:txBody>
      </p:sp>
      <p:sp>
        <p:nvSpPr>
          <p:cNvPr id="656" name="Shape 656"/>
          <p:cNvSpPr/>
          <p:nvPr/>
        </p:nvSpPr>
        <p:spPr>
          <a:xfrm>
            <a:off x="3466963" y="3018900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1567875" y="2740275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測量</a:t>
            </a:r>
          </a:p>
        </p:txBody>
      </p:sp>
      <p:cxnSp>
        <p:nvCxnSpPr>
          <p:cNvPr id="658" name="Shape 658"/>
          <p:cNvCxnSpPr/>
          <p:nvPr/>
        </p:nvCxnSpPr>
        <p:spPr>
          <a:xfrm>
            <a:off x="1647150" y="2740275"/>
            <a:ext cx="7431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9" name="Shape 659"/>
          <p:cNvCxnSpPr/>
          <p:nvPr/>
        </p:nvCxnSpPr>
        <p:spPr>
          <a:xfrm>
            <a:off x="2976263" y="2740275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0" name="Shape 660"/>
          <p:cNvSpPr txBox="1"/>
          <p:nvPr/>
        </p:nvSpPr>
        <p:spPr>
          <a:xfrm>
            <a:off x="2915263" y="274027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轉換</a:t>
            </a:r>
          </a:p>
        </p:txBody>
      </p:sp>
      <p:sp>
        <p:nvSpPr>
          <p:cNvPr id="661" name="Shape 661"/>
          <p:cNvSpPr/>
          <p:nvPr/>
        </p:nvSpPr>
        <p:spPr>
          <a:xfrm>
            <a:off x="5183563" y="2341850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細格</a:t>
            </a:r>
            <a:r>
              <a:rPr lang="zh-TW" sz="2400"/>
              <a:t>統計檢定</a:t>
            </a:r>
          </a:p>
        </p:txBody>
      </p:sp>
      <p:sp>
        <p:nvSpPr>
          <p:cNvPr id="662" name="Shape 662"/>
          <p:cNvSpPr/>
          <p:nvPr/>
        </p:nvSpPr>
        <p:spPr>
          <a:xfrm>
            <a:off x="5282663" y="260687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63" name="Shape 663"/>
          <p:cNvSpPr/>
          <p:nvPr/>
        </p:nvSpPr>
        <p:spPr>
          <a:xfrm>
            <a:off x="6596463" y="2606875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664" name="Shape 664"/>
          <p:cNvSpPr/>
          <p:nvPr/>
        </p:nvSpPr>
        <p:spPr>
          <a:xfrm>
            <a:off x="5275950" y="1652075"/>
            <a:ext cx="12861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調整後殘差</a:t>
            </a:r>
          </a:p>
        </p:txBody>
      </p:sp>
      <p:sp>
        <p:nvSpPr>
          <p:cNvPr id="665" name="Shape 665"/>
          <p:cNvSpPr/>
          <p:nvPr/>
        </p:nvSpPr>
        <p:spPr>
          <a:xfrm>
            <a:off x="6612835" y="1652075"/>
            <a:ext cx="1024800" cy="755400"/>
          </a:xfrm>
          <a:prstGeom prst="wedgeRoundRectCallout">
            <a:avLst>
              <a:gd fmla="val -14434" name="adj1"/>
              <a:gd fmla="val 802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z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分配</a:t>
            </a:r>
          </a:p>
        </p:txBody>
      </p:sp>
      <p:sp>
        <p:nvSpPr>
          <p:cNvPr id="666" name="Shape 666"/>
          <p:cNvSpPr/>
          <p:nvPr/>
        </p:nvSpPr>
        <p:spPr>
          <a:xfrm>
            <a:off x="2374363" y="2346150"/>
            <a:ext cx="5811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667" name="Shape 667"/>
          <p:cNvSpPr/>
          <p:nvPr/>
        </p:nvSpPr>
        <p:spPr>
          <a:xfrm>
            <a:off x="3467375" y="1440600"/>
            <a:ext cx="12861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事件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轉移表</a:t>
            </a:r>
          </a:p>
        </p:txBody>
      </p:sp>
      <p:cxnSp>
        <p:nvCxnSpPr>
          <p:cNvPr id="668" name="Shape 668"/>
          <p:cNvCxnSpPr/>
          <p:nvPr/>
        </p:nvCxnSpPr>
        <p:spPr>
          <a:xfrm>
            <a:off x="4757863" y="2740275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9" name="Shape 669"/>
          <p:cNvSpPr/>
          <p:nvPr/>
        </p:nvSpPr>
        <p:spPr>
          <a:xfrm>
            <a:off x="8368513" y="2598419"/>
            <a:ext cx="612250" cy="631261"/>
          </a:xfrm>
          <a:prstGeom prst="flowChartDecision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70" name="Shape 670"/>
          <p:cNvCxnSpPr/>
          <p:nvPr/>
        </p:nvCxnSpPr>
        <p:spPr>
          <a:xfrm>
            <a:off x="7894738" y="2914050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1" name="Shape 671"/>
          <p:cNvSpPr txBox="1"/>
          <p:nvPr/>
        </p:nvSpPr>
        <p:spPr>
          <a:xfrm>
            <a:off x="4722125" y="274027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sp>
        <p:nvSpPr>
          <p:cNvPr id="672" name="Shape 672"/>
          <p:cNvSpPr/>
          <p:nvPr/>
        </p:nvSpPr>
        <p:spPr>
          <a:xfrm>
            <a:off x="2215675" y="1440600"/>
            <a:ext cx="8985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行為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序列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2812800" y="5410050"/>
            <a:ext cx="1986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Part 3.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事件轉移表</a:t>
            </a:r>
          </a:p>
        </p:txBody>
      </p:sp>
      <p:cxnSp>
        <p:nvCxnSpPr>
          <p:cNvPr id="674" name="Shape 674"/>
          <p:cNvCxnSpPr/>
          <p:nvPr/>
        </p:nvCxnSpPr>
        <p:spPr>
          <a:xfrm>
            <a:off x="3037856" y="20616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75" name="Shape 675"/>
          <p:cNvSpPr txBox="1"/>
          <p:nvPr/>
        </p:nvSpPr>
        <p:spPr>
          <a:xfrm>
            <a:off x="552700" y="5410050"/>
            <a:ext cx="2485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Part 1.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行為序列資料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5060125" y="5410050"/>
            <a:ext cx="1986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Part 4.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調整後殘差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滯後序列分析的流程: </a:t>
            </a:r>
            <a:r>
              <a:rPr lang="zh-TW"/>
              <a:t>視覺化與應用</a:t>
            </a:r>
          </a:p>
        </p:txBody>
      </p:sp>
      <p:sp>
        <p:nvSpPr>
          <p:cNvPr id="683" name="Shape 6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4" name="Shape 68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552700" y="2346150"/>
            <a:ext cx="10917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母體</a:t>
            </a:r>
          </a:p>
        </p:txBody>
      </p:sp>
      <p:sp>
        <p:nvSpPr>
          <p:cNvPr id="686" name="Shape 686"/>
          <p:cNvSpPr/>
          <p:nvPr/>
        </p:nvSpPr>
        <p:spPr>
          <a:xfrm>
            <a:off x="677050" y="3018900"/>
            <a:ext cx="842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參數</a:t>
            </a:r>
          </a:p>
        </p:txBody>
      </p:sp>
      <p:sp>
        <p:nvSpPr>
          <p:cNvPr id="687" name="Shape 687"/>
          <p:cNvSpPr/>
          <p:nvPr/>
        </p:nvSpPr>
        <p:spPr>
          <a:xfrm>
            <a:off x="3395088" y="2346150"/>
            <a:ext cx="13584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列聯表</a:t>
            </a:r>
          </a:p>
        </p:txBody>
      </p:sp>
      <p:sp>
        <p:nvSpPr>
          <p:cNvPr id="688" name="Shape 688"/>
          <p:cNvSpPr/>
          <p:nvPr/>
        </p:nvSpPr>
        <p:spPr>
          <a:xfrm>
            <a:off x="3466963" y="3018900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1567875" y="2740275"/>
            <a:ext cx="898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抽樣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測量</a:t>
            </a:r>
          </a:p>
        </p:txBody>
      </p:sp>
      <p:cxnSp>
        <p:nvCxnSpPr>
          <p:cNvPr id="690" name="Shape 690"/>
          <p:cNvCxnSpPr/>
          <p:nvPr/>
        </p:nvCxnSpPr>
        <p:spPr>
          <a:xfrm>
            <a:off x="1647150" y="2740275"/>
            <a:ext cx="7431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1" name="Shape 691"/>
          <p:cNvCxnSpPr/>
          <p:nvPr/>
        </p:nvCxnSpPr>
        <p:spPr>
          <a:xfrm>
            <a:off x="2976263" y="2740275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92" name="Shape 692"/>
          <p:cNvSpPr txBox="1"/>
          <p:nvPr/>
        </p:nvSpPr>
        <p:spPr>
          <a:xfrm>
            <a:off x="2915263" y="274027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轉換</a:t>
            </a:r>
          </a:p>
        </p:txBody>
      </p:sp>
      <p:sp>
        <p:nvSpPr>
          <p:cNvPr id="693" name="Shape 693"/>
          <p:cNvSpPr/>
          <p:nvPr/>
        </p:nvSpPr>
        <p:spPr>
          <a:xfrm>
            <a:off x="5183563" y="2341850"/>
            <a:ext cx="27069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序列</a:t>
            </a:r>
            <a:r>
              <a:rPr lang="zh-TW" sz="2400"/>
              <a:t>統計檢定</a:t>
            </a:r>
          </a:p>
        </p:txBody>
      </p:sp>
      <p:sp>
        <p:nvSpPr>
          <p:cNvPr id="694" name="Shape 694"/>
          <p:cNvSpPr/>
          <p:nvPr/>
        </p:nvSpPr>
        <p:spPr>
          <a:xfrm>
            <a:off x="5282663" y="2606875"/>
            <a:ext cx="1214700" cy="9264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統計量</a:t>
            </a:r>
          </a:p>
        </p:txBody>
      </p:sp>
      <p:sp>
        <p:nvSpPr>
          <p:cNvPr id="695" name="Shape 695"/>
          <p:cNvSpPr/>
          <p:nvPr/>
        </p:nvSpPr>
        <p:spPr>
          <a:xfrm>
            <a:off x="6596463" y="2606875"/>
            <a:ext cx="1214700" cy="926400"/>
          </a:xfrm>
          <a:prstGeom prst="rect">
            <a:avLst/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機率值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p值</a:t>
            </a:r>
          </a:p>
        </p:txBody>
      </p:sp>
      <p:sp>
        <p:nvSpPr>
          <p:cNvPr id="696" name="Shape 696"/>
          <p:cNvSpPr/>
          <p:nvPr/>
        </p:nvSpPr>
        <p:spPr>
          <a:xfrm>
            <a:off x="5275950" y="1652075"/>
            <a:ext cx="12861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調整後殘差</a:t>
            </a:r>
          </a:p>
        </p:txBody>
      </p:sp>
      <p:sp>
        <p:nvSpPr>
          <p:cNvPr id="697" name="Shape 697"/>
          <p:cNvSpPr/>
          <p:nvPr/>
        </p:nvSpPr>
        <p:spPr>
          <a:xfrm>
            <a:off x="6612835" y="1652075"/>
            <a:ext cx="1024800" cy="755400"/>
          </a:xfrm>
          <a:prstGeom prst="wedgeRoundRectCallout">
            <a:avLst>
              <a:gd fmla="val -14434" name="adj1"/>
              <a:gd fmla="val 802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z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分配</a:t>
            </a:r>
          </a:p>
        </p:txBody>
      </p:sp>
      <p:sp>
        <p:nvSpPr>
          <p:cNvPr id="698" name="Shape 698"/>
          <p:cNvSpPr/>
          <p:nvPr/>
        </p:nvSpPr>
        <p:spPr>
          <a:xfrm>
            <a:off x="2374363" y="2346150"/>
            <a:ext cx="581100" cy="1787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9BBB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樣本</a:t>
            </a:r>
          </a:p>
        </p:txBody>
      </p:sp>
      <p:sp>
        <p:nvSpPr>
          <p:cNvPr id="699" name="Shape 699"/>
          <p:cNvSpPr/>
          <p:nvPr/>
        </p:nvSpPr>
        <p:spPr>
          <a:xfrm>
            <a:off x="3467375" y="1440600"/>
            <a:ext cx="12861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事件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轉移表</a:t>
            </a:r>
          </a:p>
        </p:txBody>
      </p:sp>
      <p:cxnSp>
        <p:nvCxnSpPr>
          <p:cNvPr id="700" name="Shape 700"/>
          <p:cNvCxnSpPr/>
          <p:nvPr/>
        </p:nvCxnSpPr>
        <p:spPr>
          <a:xfrm>
            <a:off x="4757863" y="2740275"/>
            <a:ext cx="4317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1" name="Shape 701"/>
          <p:cNvSpPr/>
          <p:nvPr/>
        </p:nvSpPr>
        <p:spPr>
          <a:xfrm>
            <a:off x="8368513" y="2598419"/>
            <a:ext cx="612250" cy="631261"/>
          </a:xfrm>
          <a:prstGeom prst="flowChartDecision">
            <a:avLst/>
          </a:prstGeom>
          <a:solidFill>
            <a:srgbClr val="FFFFFF"/>
          </a:solidFill>
          <a:ln cap="flat" cmpd="sng" w="38100">
            <a:solidFill>
              <a:srgbClr val="351C7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02" name="Shape 702"/>
          <p:cNvCxnSpPr/>
          <p:nvPr/>
        </p:nvCxnSpPr>
        <p:spPr>
          <a:xfrm>
            <a:off x="7894738" y="2914050"/>
            <a:ext cx="469500" cy="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3" name="Shape 703"/>
          <p:cNvSpPr txBox="1"/>
          <p:nvPr/>
        </p:nvSpPr>
        <p:spPr>
          <a:xfrm>
            <a:off x="5895269" y="4418025"/>
            <a:ext cx="277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出現顯著轉移序列</a:t>
            </a:r>
          </a:p>
        </p:txBody>
      </p:sp>
      <p:cxnSp>
        <p:nvCxnSpPr>
          <p:cNvPr id="704" name="Shape 704"/>
          <p:cNvCxnSpPr>
            <a:stCxn id="701" idx="2"/>
            <a:endCxn id="705" idx="0"/>
          </p:cNvCxnSpPr>
          <p:nvPr/>
        </p:nvCxnSpPr>
        <p:spPr>
          <a:xfrm rot="5400000">
            <a:off x="4440738" y="722881"/>
            <a:ext cx="1727100" cy="6740700"/>
          </a:xfrm>
          <a:prstGeom prst="bentConnector3">
            <a:avLst>
              <a:gd fmla="val 68206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706" name="Shape 706"/>
          <p:cNvSpPr txBox="1"/>
          <p:nvPr/>
        </p:nvSpPr>
        <p:spPr>
          <a:xfrm>
            <a:off x="4722125" y="2740275"/>
            <a:ext cx="4395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1F497D"/>
                </a:solidFill>
              </a:rPr>
              <a:t>計算</a:t>
            </a:r>
          </a:p>
        </p:txBody>
      </p:sp>
      <p:sp>
        <p:nvSpPr>
          <p:cNvPr id="707" name="Shape 707"/>
          <p:cNvSpPr/>
          <p:nvPr/>
        </p:nvSpPr>
        <p:spPr>
          <a:xfrm>
            <a:off x="3114175" y="4956800"/>
            <a:ext cx="1728300" cy="1338300"/>
          </a:xfrm>
          <a:prstGeom prst="rect">
            <a:avLst/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序列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相關係數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Yule’Q</a:t>
            </a:r>
          </a:p>
        </p:txBody>
      </p:sp>
      <p:sp>
        <p:nvSpPr>
          <p:cNvPr id="708" name="Shape 708"/>
          <p:cNvSpPr/>
          <p:nvPr/>
        </p:nvSpPr>
        <p:spPr>
          <a:xfrm>
            <a:off x="2215675" y="1440600"/>
            <a:ext cx="898500" cy="755400"/>
          </a:xfrm>
          <a:prstGeom prst="wedgeRoundRectCallout">
            <a:avLst>
              <a:gd fmla="val 12835" name="adj1"/>
              <a:gd fmla="val 830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行為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序列</a:t>
            </a:r>
          </a:p>
        </p:txBody>
      </p:sp>
      <p:sp>
        <p:nvSpPr>
          <p:cNvPr id="705" name="Shape 705"/>
          <p:cNvSpPr/>
          <p:nvPr/>
        </p:nvSpPr>
        <p:spPr>
          <a:xfrm>
            <a:off x="1290975" y="4956788"/>
            <a:ext cx="1286100" cy="1338300"/>
          </a:xfrm>
          <a:prstGeom prst="rect">
            <a:avLst/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事件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轉移圖</a:t>
            </a:r>
          </a:p>
        </p:txBody>
      </p:sp>
      <p:cxnSp>
        <p:nvCxnSpPr>
          <p:cNvPr id="709" name="Shape 709"/>
          <p:cNvCxnSpPr>
            <a:stCxn id="701" idx="2"/>
            <a:endCxn id="707" idx="0"/>
          </p:cNvCxnSpPr>
          <p:nvPr/>
        </p:nvCxnSpPr>
        <p:spPr>
          <a:xfrm rot="5400000">
            <a:off x="5462988" y="1745131"/>
            <a:ext cx="1727100" cy="4696200"/>
          </a:xfrm>
          <a:prstGeom prst="bentConnector3">
            <a:avLst>
              <a:gd fmla="val 68409" name="adj1"/>
            </a:avLst>
          </a:prstGeom>
          <a:noFill/>
          <a:ln cap="flat" cmpd="sng" w="28575">
            <a:solidFill>
              <a:srgbClr val="BF9000"/>
            </a:solidFill>
            <a:prstDash val="dash"/>
            <a:round/>
            <a:headEnd len="lg" w="lg" type="none"/>
            <a:tailEnd len="lg" w="lg" type="triangle"/>
          </a:ln>
        </p:spPr>
      </p:cxnSp>
      <p:sp>
        <p:nvSpPr>
          <p:cNvPr id="710" name="Shape 710"/>
          <p:cNvSpPr txBox="1"/>
          <p:nvPr/>
        </p:nvSpPr>
        <p:spPr>
          <a:xfrm>
            <a:off x="5060125" y="5410050"/>
            <a:ext cx="1986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Part 7.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應用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914" y="2301950"/>
            <a:ext cx="3682163" cy="38153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17" name="Shape 7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18" name="Shape 7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序列分析計算器</a:t>
            </a:r>
          </a:p>
        </p:txBody>
      </p:sp>
      <p:sp>
        <p:nvSpPr>
          <p:cNvPr id="719" name="Shape 71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>
            <a:off x="3250206" y="5082850"/>
            <a:ext cx="2643600" cy="109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序列分析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計算器</a:t>
            </a:r>
          </a:p>
        </p:txBody>
      </p:sp>
      <p:pic>
        <p:nvPicPr>
          <p:cNvPr descr="[Slide] web page 網頁 Slide" id="721" name="Shape 7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106" y="3951250"/>
            <a:ext cx="1243800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28" name="Shape 72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滯後序列分析：樣本統計量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事件轉移表</a:t>
            </a:r>
          </a:p>
        </p:txBody>
      </p:sp>
      <p:sp>
        <p:nvSpPr>
          <p:cNvPr id="729" name="Shape 7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3.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6" name="Shape 7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某</a:t>
            </a:r>
            <a:r>
              <a:rPr lang="zh-TW"/>
              <a:t>動物園有3個地區</a:t>
            </a:r>
          </a:p>
        </p:txBody>
      </p:sp>
      <p:sp>
        <p:nvSpPr>
          <p:cNvPr id="737" name="Shape 73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8" name="Shape 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8" y="1565625"/>
            <a:ext cx="4347126" cy="244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534" y="1565625"/>
            <a:ext cx="4347126" cy="244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437" y="4010888"/>
            <a:ext cx="4347135" cy="2445262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/>
          <p:nvPr/>
        </p:nvSpPr>
        <p:spPr>
          <a:xfrm>
            <a:off x="279475" y="1637850"/>
            <a:ext cx="23157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熱帶莽原區</a:t>
            </a:r>
          </a:p>
        </p:txBody>
      </p:sp>
      <p:sp>
        <p:nvSpPr>
          <p:cNvPr id="742" name="Shape 742"/>
          <p:cNvSpPr/>
          <p:nvPr/>
        </p:nvSpPr>
        <p:spPr>
          <a:xfrm>
            <a:off x="4687150" y="1637850"/>
            <a:ext cx="17505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叢林區</a:t>
            </a:r>
          </a:p>
        </p:txBody>
      </p:sp>
      <p:sp>
        <p:nvSpPr>
          <p:cNvPr id="743" name="Shape 743"/>
          <p:cNvSpPr/>
          <p:nvPr/>
        </p:nvSpPr>
        <p:spPr>
          <a:xfrm>
            <a:off x="2525513" y="4163300"/>
            <a:ext cx="17505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沙漠</a:t>
            </a:r>
            <a:r>
              <a:rPr lang="zh-TW" sz="2400">
                <a:solidFill>
                  <a:srgbClr val="FFFFFF"/>
                </a:solidFill>
              </a:rPr>
              <a:t>區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50" name="Shape 7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遊客在動物園裡面走動</a:t>
            </a:r>
          </a:p>
        </p:txBody>
      </p:sp>
      <p:sp>
        <p:nvSpPr>
          <p:cNvPr id="751" name="Shape 75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8" y="1565625"/>
            <a:ext cx="4347126" cy="244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534" y="1565625"/>
            <a:ext cx="4347126" cy="244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437" y="4010888"/>
            <a:ext cx="4347135" cy="244526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279475" y="1637850"/>
            <a:ext cx="23157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 熱帶莽原區</a:t>
            </a:r>
          </a:p>
        </p:txBody>
      </p:sp>
      <p:sp>
        <p:nvSpPr>
          <p:cNvPr id="756" name="Shape 756"/>
          <p:cNvSpPr/>
          <p:nvPr/>
        </p:nvSpPr>
        <p:spPr>
          <a:xfrm>
            <a:off x="6917250" y="1637850"/>
            <a:ext cx="17505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 叢林區</a:t>
            </a:r>
          </a:p>
        </p:txBody>
      </p:sp>
      <p:sp>
        <p:nvSpPr>
          <p:cNvPr id="757" name="Shape 757"/>
          <p:cNvSpPr/>
          <p:nvPr/>
        </p:nvSpPr>
        <p:spPr>
          <a:xfrm>
            <a:off x="4830838" y="5787175"/>
            <a:ext cx="17505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 沙漠區</a:t>
            </a:r>
          </a:p>
        </p:txBody>
      </p:sp>
      <p:sp>
        <p:nvSpPr>
          <p:cNvPr id="758" name="Shape 758"/>
          <p:cNvSpPr/>
          <p:nvPr/>
        </p:nvSpPr>
        <p:spPr>
          <a:xfrm flipH="1" rot="8100000">
            <a:off x="4494642" y="3590323"/>
            <a:ext cx="1300369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/>
        </p:nvSpPr>
        <p:spPr>
          <a:xfrm flipH="1" rot="-8100000">
            <a:off x="3391667" y="3488423"/>
            <a:ext cx="1300369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/>
        </p:nvSpPr>
        <p:spPr>
          <a:xfrm flipH="1">
            <a:off x="3921762" y="2682723"/>
            <a:ext cx="1300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/>
          <p:nvPr/>
        </p:nvSpPr>
        <p:spPr>
          <a:xfrm flipH="1" rot="10800000">
            <a:off x="792026" y="2367075"/>
            <a:ext cx="1290600" cy="788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 flipH="1" rot="10800000">
            <a:off x="7212326" y="2367075"/>
            <a:ext cx="1290600" cy="788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 flipH="1">
            <a:off x="5060801" y="4902938"/>
            <a:ext cx="1290600" cy="7887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4" name="Shape 7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4425" y="3291250"/>
            <a:ext cx="2686125" cy="33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感恩巴哈 讚歎巴哈 https://ani.gamer.com.tw/animeVideo.php?sn=5944#</a:t>
            </a:r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58" name="Shape 358"/>
          <p:cNvSpPr txBox="1"/>
          <p:nvPr>
            <p:ph type="title"/>
          </p:nvPr>
        </p:nvSpPr>
        <p:spPr>
          <a:xfrm>
            <a:off x="476250" y="4882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奇跡世代籃球高手的下一步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如何預測？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74" y="688875"/>
            <a:ext cx="7485052" cy="376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 rot="-899869">
            <a:off x="1349168" y="2155423"/>
            <a:ext cx="2484327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你的頭抬太高了！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如果能夠分析</a:t>
            </a:r>
            <a:r>
              <a:rPr lang="zh-TW" u="sng"/>
              <a:t>遊客的路線</a:t>
            </a:r>
            <a:r>
              <a:rPr lang="zh-TW"/>
              <a:t>的話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就能規劃</a:t>
            </a:r>
            <a:r>
              <a:rPr lang="zh-TW">
                <a:solidFill>
                  <a:schemeClr val="lt1"/>
                </a:solidFill>
              </a:rPr>
              <a:t>有效的</a:t>
            </a:r>
            <a:r>
              <a:rPr lang="zh-TW"/>
              <a:t>導覽介紹了</a:t>
            </a:r>
          </a:p>
        </p:txBody>
      </p:sp>
      <p:sp>
        <p:nvSpPr>
          <p:cNvPr id="771" name="Shape 7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72" name="Shape 77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3" name="Shape 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850" y="2020900"/>
            <a:ext cx="2671050" cy="27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Shape 774"/>
          <p:cNvSpPr/>
          <p:nvPr/>
        </p:nvSpPr>
        <p:spPr>
          <a:xfrm>
            <a:off x="1492913" y="883900"/>
            <a:ext cx="23157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 熱帶莽原區</a:t>
            </a:r>
          </a:p>
        </p:txBody>
      </p:sp>
      <p:sp>
        <p:nvSpPr>
          <p:cNvPr id="775" name="Shape 775"/>
          <p:cNvSpPr/>
          <p:nvPr/>
        </p:nvSpPr>
        <p:spPr>
          <a:xfrm>
            <a:off x="5900588" y="883900"/>
            <a:ext cx="17505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 叢林區</a:t>
            </a:r>
          </a:p>
        </p:txBody>
      </p:sp>
      <p:sp>
        <p:nvSpPr>
          <p:cNvPr id="776" name="Shape 776"/>
          <p:cNvSpPr/>
          <p:nvPr/>
        </p:nvSpPr>
        <p:spPr>
          <a:xfrm flipH="1">
            <a:off x="4069811" y="911950"/>
            <a:ext cx="1569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3325345" y="2777391"/>
            <a:ext cx="552300" cy="203700"/>
          </a:xfrm>
          <a:prstGeom prst="roundRect">
            <a:avLst>
              <a:gd fmla="val 16667" name="adj"/>
            </a:avLst>
          </a:prstGeom>
          <a:solidFill>
            <a:srgbClr val="1855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Shape 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425" y="3291250"/>
            <a:ext cx="2686125" cy="33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85" name="Shape 78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786" name="Shape 786"/>
          <p:cNvGraphicFramePr/>
          <p:nvPr/>
        </p:nvGraphicFramePr>
        <p:xfrm>
          <a:off x="396650" y="24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16675"/>
                <a:gridCol w="1207575"/>
                <a:gridCol w="88090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</a:t>
                      </a: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10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787" name="Shape 787"/>
          <p:cNvSpPr/>
          <p:nvPr/>
        </p:nvSpPr>
        <p:spPr>
          <a:xfrm>
            <a:off x="4747925" y="3693400"/>
            <a:ext cx="1426500" cy="1408200"/>
          </a:xfrm>
          <a:prstGeom prst="wedgeEllipseCallout">
            <a:avLst>
              <a:gd fmla="val 61328" name="adj1"/>
              <a:gd fmla="val 4602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4747925" y="2413300"/>
            <a:ext cx="37458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56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案例數量：10筆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4747925" y="1256850"/>
            <a:ext cx="3745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遊客所在區域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事件序列資料表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787" y="3856111"/>
            <a:ext cx="1082775" cy="10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雙事件轉移序列次數統計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事件轉移表</a:t>
            </a:r>
          </a:p>
        </p:txBody>
      </p:sp>
      <p:sp>
        <p:nvSpPr>
          <p:cNvPr id="797" name="Shape 7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98" name="Shape 79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799" name="Shape 799"/>
          <p:cNvGraphicFramePr/>
          <p:nvPr/>
        </p:nvGraphicFramePr>
        <p:xfrm>
          <a:off x="4344550" y="2032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00" name="Shape 800"/>
          <p:cNvSpPr txBox="1"/>
          <p:nvPr>
            <p:ph idx="1" type="body"/>
          </p:nvPr>
        </p:nvSpPr>
        <p:spPr>
          <a:xfrm>
            <a:off x="533400" y="4535248"/>
            <a:ext cx="3613200" cy="202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Lag 0 = g </a:t>
            </a:r>
            <a:r>
              <a:rPr lang="zh-TW"/>
              <a:t>給定事件</a:t>
            </a:r>
            <a:br>
              <a:rPr lang="zh-TW"/>
            </a:br>
            <a:r>
              <a:rPr lang="zh-TW"/>
              <a:t>= 目前事件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Lag 1 = t 目的事件</a:t>
            </a:r>
            <a:br>
              <a:rPr lang="zh-TW"/>
            </a:br>
            <a:r>
              <a:rPr lang="zh-TW"/>
              <a:t>= 下一個事件</a:t>
            </a:r>
            <a:br>
              <a:rPr lang="zh-TW"/>
            </a:br>
          </a:p>
        </p:txBody>
      </p:sp>
      <p:sp>
        <p:nvSpPr>
          <p:cNvPr id="801" name="Shape 801"/>
          <p:cNvSpPr/>
          <p:nvPr/>
        </p:nvSpPr>
        <p:spPr>
          <a:xfrm>
            <a:off x="2087823" y="2785975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A </a:t>
            </a:r>
          </a:p>
        </p:txBody>
      </p:sp>
      <p:sp>
        <p:nvSpPr>
          <p:cNvPr id="802" name="Shape 802"/>
          <p:cNvSpPr/>
          <p:nvPr/>
        </p:nvSpPr>
        <p:spPr>
          <a:xfrm>
            <a:off x="3481387" y="2785975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B </a:t>
            </a:r>
          </a:p>
        </p:txBody>
      </p:sp>
      <p:sp>
        <p:nvSpPr>
          <p:cNvPr id="803" name="Shape 803"/>
          <p:cNvSpPr/>
          <p:nvPr/>
        </p:nvSpPr>
        <p:spPr>
          <a:xfrm flipH="1">
            <a:off x="2817353" y="2814025"/>
            <a:ext cx="56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1700050" y="1747325"/>
            <a:ext cx="1969800" cy="763500"/>
          </a:xfrm>
          <a:prstGeom prst="wedgeRoundRectCallout">
            <a:avLst>
              <a:gd fmla="val -11502" name="adj1"/>
              <a:gd fmla="val 7661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0 (g)</a:t>
            </a:r>
          </a:p>
        </p:txBody>
      </p:sp>
      <p:sp>
        <p:nvSpPr>
          <p:cNvPr id="805" name="Shape 805"/>
          <p:cNvSpPr/>
          <p:nvPr/>
        </p:nvSpPr>
        <p:spPr>
          <a:xfrm>
            <a:off x="2117100" y="3641925"/>
            <a:ext cx="1969800" cy="763500"/>
          </a:xfrm>
          <a:prstGeom prst="wedgeRoundRectCallout">
            <a:avLst>
              <a:gd fmla="val 33571" name="adj1"/>
              <a:gd fmla="val -7848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1 (t)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533400" y="2876125"/>
            <a:ext cx="180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雙事件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轉移序列：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13" name="Shape 81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14" name="Shape 814"/>
          <p:cNvGraphicFramePr/>
          <p:nvPr/>
        </p:nvGraphicFramePr>
        <p:xfrm>
          <a:off x="396650" y="24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88090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5" name="Shape 815"/>
          <p:cNvGraphicFramePr/>
          <p:nvPr/>
        </p:nvGraphicFramePr>
        <p:xfrm>
          <a:off x="2729375" y="17631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16" name="Shape 816"/>
          <p:cNvSpPr/>
          <p:nvPr/>
        </p:nvSpPr>
        <p:spPr>
          <a:xfrm>
            <a:off x="3051475" y="5715275"/>
            <a:ext cx="3429600" cy="763500"/>
          </a:xfrm>
          <a:prstGeom prst="wedgeRoundRectCallout">
            <a:avLst>
              <a:gd fmla="val 2227" name="adj1"/>
              <a:gd fmla="val -921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A在</a:t>
            </a:r>
            <a:r>
              <a:rPr lang="zh-TW" sz="3200"/>
              <a:t>Lag 1的總</a:t>
            </a:r>
            <a:r>
              <a:rPr lang="zh-TW" sz="3200"/>
              <a:t>數</a:t>
            </a:r>
          </a:p>
        </p:txBody>
      </p:sp>
      <p:sp>
        <p:nvSpPr>
          <p:cNvPr id="817" name="Shape 817"/>
          <p:cNvSpPr/>
          <p:nvPr/>
        </p:nvSpPr>
        <p:spPr>
          <a:xfrm>
            <a:off x="396650" y="798331"/>
            <a:ext cx="880800" cy="110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18" name="Shape 818"/>
          <p:cNvSpPr/>
          <p:nvPr/>
        </p:nvSpPr>
        <p:spPr>
          <a:xfrm>
            <a:off x="4480175" y="481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19" name="Shape 819"/>
          <p:cNvSpPr/>
          <p:nvPr/>
        </p:nvSpPr>
        <p:spPr>
          <a:xfrm>
            <a:off x="6692275" y="298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20" name="Shape 820"/>
          <p:cNvSpPr/>
          <p:nvPr/>
        </p:nvSpPr>
        <p:spPr>
          <a:xfrm>
            <a:off x="7372150" y="2379000"/>
            <a:ext cx="1581900" cy="2100000"/>
          </a:xfrm>
          <a:prstGeom prst="wedgeRoundRectCallout">
            <a:avLst>
              <a:gd fmla="val -72419" name="adj1"/>
              <a:gd fmla="val -1484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A在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的總數</a:t>
            </a:r>
          </a:p>
        </p:txBody>
      </p:sp>
      <p:sp>
        <p:nvSpPr>
          <p:cNvPr id="821" name="Shape 821"/>
          <p:cNvSpPr/>
          <p:nvPr/>
        </p:nvSpPr>
        <p:spPr>
          <a:xfrm>
            <a:off x="4548025" y="298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22" name="Shape 822"/>
          <p:cNvSpPr/>
          <p:nvPr/>
        </p:nvSpPr>
        <p:spPr>
          <a:xfrm>
            <a:off x="6692275" y="481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23" name="Shape 823"/>
          <p:cNvSpPr/>
          <p:nvPr/>
        </p:nvSpPr>
        <p:spPr>
          <a:xfrm>
            <a:off x="6815400" y="5715275"/>
            <a:ext cx="2014500" cy="763500"/>
          </a:xfrm>
          <a:prstGeom prst="wedgeRoundRectCallout">
            <a:avLst>
              <a:gd fmla="val -34211" name="adj1"/>
              <a:gd fmla="val -921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序列總數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30" name="Shape 83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31" name="Shape 831"/>
          <p:cNvGraphicFramePr/>
          <p:nvPr/>
        </p:nvGraphicFramePr>
        <p:xfrm>
          <a:off x="396650" y="24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88090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2" name="Shape 832"/>
          <p:cNvGraphicFramePr/>
          <p:nvPr/>
        </p:nvGraphicFramePr>
        <p:xfrm>
          <a:off x="2729375" y="17631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33" name="Shape 833"/>
          <p:cNvSpPr/>
          <p:nvPr/>
        </p:nvSpPr>
        <p:spPr>
          <a:xfrm>
            <a:off x="2857200" y="5715275"/>
            <a:ext cx="3429600" cy="763500"/>
          </a:xfrm>
          <a:prstGeom prst="wedgeRoundRectCallout">
            <a:avLst>
              <a:gd fmla="val 18461" name="adj1"/>
              <a:gd fmla="val -921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B</a:t>
            </a:r>
            <a:r>
              <a:rPr lang="zh-TW" sz="3200"/>
              <a:t>在Lag 1的總數</a:t>
            </a:r>
          </a:p>
        </p:txBody>
      </p:sp>
      <p:sp>
        <p:nvSpPr>
          <p:cNvPr id="834" name="Shape 834"/>
          <p:cNvSpPr/>
          <p:nvPr/>
        </p:nvSpPr>
        <p:spPr>
          <a:xfrm>
            <a:off x="396650" y="1331731"/>
            <a:ext cx="880800" cy="110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35" name="Shape 835"/>
          <p:cNvSpPr/>
          <p:nvPr/>
        </p:nvSpPr>
        <p:spPr>
          <a:xfrm>
            <a:off x="5089775" y="481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36" name="Shape 836"/>
          <p:cNvSpPr/>
          <p:nvPr/>
        </p:nvSpPr>
        <p:spPr>
          <a:xfrm>
            <a:off x="6692275" y="298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37" name="Shape 837"/>
          <p:cNvSpPr/>
          <p:nvPr/>
        </p:nvSpPr>
        <p:spPr>
          <a:xfrm>
            <a:off x="7372150" y="2379000"/>
            <a:ext cx="1581900" cy="2100000"/>
          </a:xfrm>
          <a:prstGeom prst="wedgeRoundRectCallout">
            <a:avLst>
              <a:gd fmla="val -72419" name="adj1"/>
              <a:gd fmla="val -1484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A在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的總數</a:t>
            </a:r>
          </a:p>
        </p:txBody>
      </p:sp>
      <p:sp>
        <p:nvSpPr>
          <p:cNvPr id="838" name="Shape 838"/>
          <p:cNvSpPr/>
          <p:nvPr/>
        </p:nvSpPr>
        <p:spPr>
          <a:xfrm>
            <a:off x="5081425" y="298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39" name="Shape 839"/>
          <p:cNvSpPr/>
          <p:nvPr/>
        </p:nvSpPr>
        <p:spPr>
          <a:xfrm>
            <a:off x="6692275" y="481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40" name="Shape 840"/>
          <p:cNvSpPr/>
          <p:nvPr/>
        </p:nvSpPr>
        <p:spPr>
          <a:xfrm>
            <a:off x="6815400" y="5715275"/>
            <a:ext cx="2014500" cy="763500"/>
          </a:xfrm>
          <a:prstGeom prst="wedgeRoundRectCallout">
            <a:avLst>
              <a:gd fmla="val -34211" name="adj1"/>
              <a:gd fmla="val -921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序列總數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47" name="Shape 8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48" name="Shape 848"/>
          <p:cNvGraphicFramePr/>
          <p:nvPr/>
        </p:nvGraphicFramePr>
        <p:xfrm>
          <a:off x="396650" y="24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88090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9" name="Shape 849"/>
          <p:cNvGraphicFramePr/>
          <p:nvPr/>
        </p:nvGraphicFramePr>
        <p:xfrm>
          <a:off x="2729375" y="17631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50" name="Shape 850"/>
          <p:cNvSpPr/>
          <p:nvPr/>
        </p:nvSpPr>
        <p:spPr>
          <a:xfrm>
            <a:off x="396650" y="1941331"/>
            <a:ext cx="880800" cy="110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51" name="Shape 851"/>
          <p:cNvSpPr/>
          <p:nvPr/>
        </p:nvSpPr>
        <p:spPr>
          <a:xfrm>
            <a:off x="6692275" y="35932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52" name="Shape 852"/>
          <p:cNvSpPr/>
          <p:nvPr/>
        </p:nvSpPr>
        <p:spPr>
          <a:xfrm>
            <a:off x="7372150" y="2988600"/>
            <a:ext cx="1581900" cy="2100000"/>
          </a:xfrm>
          <a:prstGeom prst="wedgeRoundRectCallout">
            <a:avLst>
              <a:gd fmla="val -72419" name="adj1"/>
              <a:gd fmla="val -1484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B</a:t>
            </a:r>
            <a:r>
              <a:rPr lang="zh-TW" sz="3200"/>
              <a:t>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的總數</a:t>
            </a:r>
          </a:p>
        </p:txBody>
      </p:sp>
      <p:sp>
        <p:nvSpPr>
          <p:cNvPr id="853" name="Shape 853"/>
          <p:cNvSpPr/>
          <p:nvPr/>
        </p:nvSpPr>
        <p:spPr>
          <a:xfrm>
            <a:off x="5691025" y="35170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54" name="Shape 854"/>
          <p:cNvSpPr/>
          <p:nvPr/>
        </p:nvSpPr>
        <p:spPr>
          <a:xfrm>
            <a:off x="2857200" y="5715275"/>
            <a:ext cx="3429600" cy="763500"/>
          </a:xfrm>
          <a:prstGeom prst="wedgeRoundRectCallout">
            <a:avLst>
              <a:gd fmla="val 36216" name="adj1"/>
              <a:gd fmla="val -8263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C在Lag 1的總數</a:t>
            </a:r>
          </a:p>
        </p:txBody>
      </p:sp>
      <p:sp>
        <p:nvSpPr>
          <p:cNvPr id="855" name="Shape 855"/>
          <p:cNvSpPr/>
          <p:nvPr/>
        </p:nvSpPr>
        <p:spPr>
          <a:xfrm>
            <a:off x="5623175" y="481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56" name="Shape 856"/>
          <p:cNvSpPr/>
          <p:nvPr/>
        </p:nvSpPr>
        <p:spPr>
          <a:xfrm>
            <a:off x="6692275" y="481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57" name="Shape 857"/>
          <p:cNvSpPr/>
          <p:nvPr/>
        </p:nvSpPr>
        <p:spPr>
          <a:xfrm>
            <a:off x="6815400" y="5715275"/>
            <a:ext cx="2014500" cy="763500"/>
          </a:xfrm>
          <a:prstGeom prst="wedgeRoundRectCallout">
            <a:avLst>
              <a:gd fmla="val -34211" name="adj1"/>
              <a:gd fmla="val -921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序列總數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64" name="Shape 86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65" name="Shape 865"/>
          <p:cNvGraphicFramePr/>
          <p:nvPr/>
        </p:nvGraphicFramePr>
        <p:xfrm>
          <a:off x="396650" y="24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88090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6" name="Shape 866"/>
          <p:cNvGraphicFramePr/>
          <p:nvPr/>
        </p:nvGraphicFramePr>
        <p:xfrm>
          <a:off x="2729375" y="17631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</a:t>
                      </a: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67" name="Shape 867"/>
          <p:cNvSpPr/>
          <p:nvPr/>
        </p:nvSpPr>
        <p:spPr>
          <a:xfrm>
            <a:off x="2857200" y="5715275"/>
            <a:ext cx="3429600" cy="763500"/>
          </a:xfrm>
          <a:prstGeom prst="wedgeRoundRectCallout">
            <a:avLst>
              <a:gd fmla="val 36216" name="adj1"/>
              <a:gd fmla="val -8263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C在Lag 1的次數</a:t>
            </a:r>
          </a:p>
        </p:txBody>
      </p:sp>
      <p:sp>
        <p:nvSpPr>
          <p:cNvPr id="868" name="Shape 868"/>
          <p:cNvSpPr/>
          <p:nvPr/>
        </p:nvSpPr>
        <p:spPr>
          <a:xfrm>
            <a:off x="396650" y="5183006"/>
            <a:ext cx="880800" cy="1101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69" name="Shape 869"/>
          <p:cNvSpPr/>
          <p:nvPr/>
        </p:nvSpPr>
        <p:spPr>
          <a:xfrm>
            <a:off x="5623175" y="481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70" name="Shape 870"/>
          <p:cNvSpPr/>
          <p:nvPr/>
        </p:nvSpPr>
        <p:spPr>
          <a:xfrm>
            <a:off x="6692275" y="35932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71" name="Shape 871"/>
          <p:cNvSpPr/>
          <p:nvPr/>
        </p:nvSpPr>
        <p:spPr>
          <a:xfrm>
            <a:off x="7372150" y="2988600"/>
            <a:ext cx="1581900" cy="2100000"/>
          </a:xfrm>
          <a:prstGeom prst="wedgeRoundRectCallout">
            <a:avLst>
              <a:gd fmla="val -72419" name="adj1"/>
              <a:gd fmla="val -1484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B在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的次數</a:t>
            </a:r>
          </a:p>
        </p:txBody>
      </p:sp>
      <p:sp>
        <p:nvSpPr>
          <p:cNvPr id="872" name="Shape 872"/>
          <p:cNvSpPr/>
          <p:nvPr/>
        </p:nvSpPr>
        <p:spPr>
          <a:xfrm>
            <a:off x="5691025" y="35170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73" name="Shape 873"/>
          <p:cNvSpPr/>
          <p:nvPr/>
        </p:nvSpPr>
        <p:spPr>
          <a:xfrm>
            <a:off x="6692275" y="48136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74" name="Shape 874"/>
          <p:cNvSpPr/>
          <p:nvPr/>
        </p:nvSpPr>
        <p:spPr>
          <a:xfrm>
            <a:off x="6815400" y="5715275"/>
            <a:ext cx="2014500" cy="763500"/>
          </a:xfrm>
          <a:prstGeom prst="wedgeRoundRectCallout">
            <a:avLst>
              <a:gd fmla="val -34211" name="adj1"/>
              <a:gd fmla="val -921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序列總數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事件轉移表</a:t>
            </a:r>
            <a:r>
              <a:rPr lang="zh-TW"/>
              <a:t>完成！</a:t>
            </a:r>
          </a:p>
        </p:txBody>
      </p:sp>
      <p:sp>
        <p:nvSpPr>
          <p:cNvPr id="881" name="Shape 8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82" name="Shape 88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83" name="Shape 883"/>
          <p:cNvGraphicFramePr/>
          <p:nvPr/>
        </p:nvGraphicFramePr>
        <p:xfrm>
          <a:off x="3387600" y="2413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</a:t>
                      </a: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4" name="Shape 884"/>
          <p:cNvGraphicFramePr/>
          <p:nvPr/>
        </p:nvGraphicFramePr>
        <p:xfrm>
          <a:off x="730125" y="24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88090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85" name="Shape 885"/>
          <p:cNvSpPr/>
          <p:nvPr/>
        </p:nvSpPr>
        <p:spPr>
          <a:xfrm flipH="1">
            <a:off x="1974613" y="37361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計算序列出現機率</a:t>
            </a:r>
          </a:p>
        </p:txBody>
      </p:sp>
      <p:sp>
        <p:nvSpPr>
          <p:cNvPr id="892" name="Shape 8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93" name="Shape 89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894" name="Shape 894"/>
          <p:cNvGraphicFramePr/>
          <p:nvPr/>
        </p:nvGraphicFramePr>
        <p:xfrm>
          <a:off x="95250" y="2413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895" name="Shape 895"/>
          <p:cNvSpPr/>
          <p:nvPr/>
        </p:nvSpPr>
        <p:spPr>
          <a:xfrm>
            <a:off x="1801250" y="3524123"/>
            <a:ext cx="514500" cy="6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96" name="Shape 896"/>
          <p:cNvSpPr/>
          <p:nvPr/>
        </p:nvSpPr>
        <p:spPr>
          <a:xfrm>
            <a:off x="3998150" y="5335325"/>
            <a:ext cx="514500" cy="6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97" name="Shape 897"/>
          <p:cNvSpPr/>
          <p:nvPr/>
        </p:nvSpPr>
        <p:spPr>
          <a:xfrm>
            <a:off x="3998150" y="6146550"/>
            <a:ext cx="2014500" cy="592500"/>
          </a:xfrm>
          <a:prstGeom prst="wedgeRoundRectCallout">
            <a:avLst>
              <a:gd fmla="val -34211" name="adj1"/>
              <a:gd fmla="val -921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序列總數</a:t>
            </a:r>
          </a:p>
        </p:txBody>
      </p:sp>
      <p:pic>
        <p:nvPicPr>
          <p:cNvPr id="898" name="Shape 898"/>
          <p:cNvPicPr preferRelativeResize="0"/>
          <p:nvPr/>
        </p:nvPicPr>
        <p:blipFill rotWithShape="1">
          <a:blip r:embed="rId3">
            <a:alphaModFix/>
          </a:blip>
          <a:srcRect b="47687" l="0" r="0" t="0"/>
          <a:stretch/>
        </p:blipFill>
        <p:spPr>
          <a:xfrm>
            <a:off x="4594100" y="2586750"/>
            <a:ext cx="4264776" cy="9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3">
            <a:alphaModFix/>
          </a:blip>
          <a:srcRect b="0" l="25158" r="25158" t="54687"/>
          <a:stretch/>
        </p:blipFill>
        <p:spPr>
          <a:xfrm>
            <a:off x="4872487" y="4001700"/>
            <a:ext cx="3708000" cy="14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事件轉移機率表完成</a:t>
            </a:r>
          </a:p>
        </p:txBody>
      </p:sp>
      <p:sp>
        <p:nvSpPr>
          <p:cNvPr id="906" name="Shape 9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7" name="Shape 90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908" name="Shape 908"/>
          <p:cNvGraphicFramePr/>
          <p:nvPr/>
        </p:nvGraphicFramePr>
        <p:xfrm>
          <a:off x="1515063" y="1185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026900"/>
                <a:gridCol w="421525"/>
                <a:gridCol w="796700"/>
                <a:gridCol w="986525"/>
                <a:gridCol w="803000"/>
                <a:gridCol w="891850"/>
                <a:gridCol w="1187375"/>
              </a:tblGrid>
              <a:tr h="601025">
                <a:tc gridSpan="3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3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6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感恩巴哈 讚歎巴哈 https://ani.gamer.com.tw/animeVideo.php?sn=5944#</a:t>
            </a:r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76250" y="4882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唯有「天帝之眼」</a:t>
            </a:r>
            <a:r>
              <a:rPr lang="zh-TW">
                <a:solidFill>
                  <a:schemeClr val="lt1"/>
                </a:solidFill>
              </a:rPr>
              <a:t>？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75" y="688875"/>
            <a:ext cx="7485049" cy="392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預測：已知</a:t>
            </a:r>
            <a:r>
              <a:rPr lang="zh-TW">
                <a:solidFill>
                  <a:schemeClr val="dk1"/>
                </a:solidFill>
              </a:rPr>
              <a:t>Lag 0，猜測</a:t>
            </a:r>
            <a:r>
              <a:rPr lang="zh-TW"/>
              <a:t>Lag 1</a:t>
            </a:r>
          </a:p>
        </p:txBody>
      </p:sp>
      <p:sp>
        <p:nvSpPr>
          <p:cNvPr id="915" name="Shape 9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16" name="Shape 91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917" name="Shape 917"/>
          <p:cNvGraphicFramePr/>
          <p:nvPr/>
        </p:nvGraphicFramePr>
        <p:xfrm>
          <a:off x="195663" y="1721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026900"/>
                <a:gridCol w="421525"/>
                <a:gridCol w="796700"/>
                <a:gridCol w="986525"/>
                <a:gridCol w="803000"/>
                <a:gridCol w="891850"/>
              </a:tblGrid>
              <a:tr h="601025">
                <a:tc gridSpan="3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100000">
                <a:tc gridSpan="3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05225">
                <a:tc rowSpan="6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052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486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68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918" name="Shape 918"/>
          <p:cNvSpPr/>
          <p:nvPr/>
        </p:nvSpPr>
        <p:spPr>
          <a:xfrm>
            <a:off x="5762498" y="3844400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A </a:t>
            </a:r>
          </a:p>
        </p:txBody>
      </p:sp>
      <p:sp>
        <p:nvSpPr>
          <p:cNvPr id="919" name="Shape 919"/>
          <p:cNvSpPr/>
          <p:nvPr/>
        </p:nvSpPr>
        <p:spPr>
          <a:xfrm>
            <a:off x="7156062" y="3844400"/>
            <a:ext cx="634800" cy="58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B </a:t>
            </a:r>
          </a:p>
        </p:txBody>
      </p:sp>
      <p:sp>
        <p:nvSpPr>
          <p:cNvPr id="920" name="Shape 920"/>
          <p:cNvSpPr/>
          <p:nvPr/>
        </p:nvSpPr>
        <p:spPr>
          <a:xfrm>
            <a:off x="7156048" y="2713475"/>
            <a:ext cx="634800" cy="58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A </a:t>
            </a:r>
          </a:p>
        </p:txBody>
      </p:sp>
      <p:sp>
        <p:nvSpPr>
          <p:cNvPr id="921" name="Shape 921"/>
          <p:cNvSpPr/>
          <p:nvPr/>
        </p:nvSpPr>
        <p:spPr>
          <a:xfrm>
            <a:off x="7156048" y="4975325"/>
            <a:ext cx="634800" cy="58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C</a:t>
            </a:r>
            <a:r>
              <a:rPr lang="zh-TW" sz="360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922" name="Shape 922"/>
          <p:cNvCxnSpPr>
            <a:stCxn id="918" idx="3"/>
            <a:endCxn id="920" idx="1"/>
          </p:cNvCxnSpPr>
          <p:nvPr/>
        </p:nvCxnSpPr>
        <p:spPr>
          <a:xfrm flipH="1" rot="10800000">
            <a:off x="6397298" y="3003800"/>
            <a:ext cx="758700" cy="11310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3" name="Shape 923"/>
          <p:cNvCxnSpPr>
            <a:endCxn id="919" idx="1"/>
          </p:cNvCxnSpPr>
          <p:nvPr/>
        </p:nvCxnSpPr>
        <p:spPr>
          <a:xfrm>
            <a:off x="6397362" y="4134200"/>
            <a:ext cx="7587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4" name="Shape 924"/>
          <p:cNvCxnSpPr>
            <a:stCxn id="918" idx="3"/>
            <a:endCxn id="921" idx="1"/>
          </p:cNvCxnSpPr>
          <p:nvPr/>
        </p:nvCxnSpPr>
        <p:spPr>
          <a:xfrm>
            <a:off x="6397298" y="4134800"/>
            <a:ext cx="758700" cy="11310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5" name="Shape 925"/>
          <p:cNvSpPr txBox="1"/>
          <p:nvPr/>
        </p:nvSpPr>
        <p:spPr>
          <a:xfrm>
            <a:off x="5566263" y="3228750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Lag 0</a:t>
            </a:r>
          </a:p>
        </p:txBody>
      </p:sp>
      <p:sp>
        <p:nvSpPr>
          <p:cNvPr id="926" name="Shape 926"/>
          <p:cNvSpPr txBox="1"/>
          <p:nvPr/>
        </p:nvSpPr>
        <p:spPr>
          <a:xfrm>
            <a:off x="6900588" y="2170325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Lag 1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7924463" y="2803625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11%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7924463" y="3934550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22%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7924463" y="5065475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11%</a:t>
            </a:r>
          </a:p>
        </p:txBody>
      </p:sp>
      <p:sp>
        <p:nvSpPr>
          <p:cNvPr id="930" name="Shape 930"/>
          <p:cNvSpPr/>
          <p:nvPr/>
        </p:nvSpPr>
        <p:spPr>
          <a:xfrm>
            <a:off x="1195725" y="2882147"/>
            <a:ext cx="3893400" cy="117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推理</a:t>
            </a:r>
            <a:r>
              <a:rPr lang="zh-TW"/>
              <a:t>：已知</a:t>
            </a:r>
            <a:r>
              <a:rPr lang="zh-TW">
                <a:solidFill>
                  <a:schemeClr val="dk1"/>
                </a:solidFill>
              </a:rPr>
              <a:t>Lag 1，</a:t>
            </a:r>
            <a:r>
              <a:rPr lang="zh-TW">
                <a:solidFill>
                  <a:schemeClr val="dk1"/>
                </a:solidFill>
              </a:rPr>
              <a:t>猜測</a:t>
            </a:r>
            <a:r>
              <a:rPr lang="zh-TW"/>
              <a:t>Lag 0</a:t>
            </a:r>
          </a:p>
        </p:txBody>
      </p:sp>
      <p:sp>
        <p:nvSpPr>
          <p:cNvPr id="937" name="Shape 9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38" name="Shape 9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939" name="Shape 939"/>
          <p:cNvGraphicFramePr/>
          <p:nvPr/>
        </p:nvGraphicFramePr>
        <p:xfrm>
          <a:off x="195663" y="17216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026900"/>
                <a:gridCol w="421525"/>
                <a:gridCol w="796700"/>
                <a:gridCol w="986525"/>
                <a:gridCol w="803000"/>
                <a:gridCol w="891850"/>
              </a:tblGrid>
              <a:tr h="601025">
                <a:tc gridSpan="3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100000">
                <a:tc gridSpan="3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605225">
                <a:tc rowSpan="6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052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486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0.11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68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機率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940" name="Shape 940"/>
          <p:cNvSpPr/>
          <p:nvPr/>
        </p:nvSpPr>
        <p:spPr>
          <a:xfrm>
            <a:off x="7854798" y="3844400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C</a:t>
            </a:r>
            <a:r>
              <a:rPr lang="zh-TW" sz="36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41" name="Shape 941"/>
          <p:cNvSpPr/>
          <p:nvPr/>
        </p:nvSpPr>
        <p:spPr>
          <a:xfrm>
            <a:off x="6546462" y="3844400"/>
            <a:ext cx="634800" cy="58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B </a:t>
            </a:r>
          </a:p>
        </p:txBody>
      </p:sp>
      <p:sp>
        <p:nvSpPr>
          <p:cNvPr id="942" name="Shape 942"/>
          <p:cNvSpPr/>
          <p:nvPr/>
        </p:nvSpPr>
        <p:spPr>
          <a:xfrm>
            <a:off x="6546448" y="2713475"/>
            <a:ext cx="634800" cy="58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A </a:t>
            </a:r>
          </a:p>
        </p:txBody>
      </p:sp>
      <p:sp>
        <p:nvSpPr>
          <p:cNvPr id="943" name="Shape 943"/>
          <p:cNvSpPr/>
          <p:nvPr/>
        </p:nvSpPr>
        <p:spPr>
          <a:xfrm>
            <a:off x="6546448" y="4975325"/>
            <a:ext cx="634800" cy="58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C</a:t>
            </a:r>
            <a:r>
              <a:rPr lang="zh-TW" sz="360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944" name="Shape 944"/>
          <p:cNvCxnSpPr>
            <a:stCxn id="943" idx="3"/>
            <a:endCxn id="940" idx="1"/>
          </p:cNvCxnSpPr>
          <p:nvPr/>
        </p:nvCxnSpPr>
        <p:spPr>
          <a:xfrm flipH="1" rot="10800000">
            <a:off x="7181248" y="4134725"/>
            <a:ext cx="673500" cy="11310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>
            <a:stCxn id="942" idx="3"/>
            <a:endCxn id="940" idx="1"/>
          </p:cNvCxnSpPr>
          <p:nvPr/>
        </p:nvCxnSpPr>
        <p:spPr>
          <a:xfrm>
            <a:off x="7181248" y="3003875"/>
            <a:ext cx="673500" cy="11310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6" name="Shape 946"/>
          <p:cNvCxnSpPr>
            <a:stCxn id="941" idx="3"/>
            <a:endCxn id="940" idx="1"/>
          </p:cNvCxnSpPr>
          <p:nvPr/>
        </p:nvCxnSpPr>
        <p:spPr>
          <a:xfrm>
            <a:off x="7181262" y="4134800"/>
            <a:ext cx="673500" cy="600"/>
          </a:xfrm>
          <a:prstGeom prst="bentConnector3">
            <a:avLst>
              <a:gd fmla="val 5000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7" name="Shape 947"/>
          <p:cNvSpPr txBox="1"/>
          <p:nvPr/>
        </p:nvSpPr>
        <p:spPr>
          <a:xfrm>
            <a:off x="7599338" y="3228750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Lag 1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6290988" y="2170325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Lag 0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5257463" y="2803625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11%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5257463" y="3934550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22%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5257463" y="5065475"/>
            <a:ext cx="114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0</a:t>
            </a:r>
            <a:r>
              <a:rPr lang="zh-TW" sz="2400">
                <a:solidFill>
                  <a:schemeClr val="dk2"/>
                </a:solidFill>
              </a:rPr>
              <a:t>%</a:t>
            </a:r>
          </a:p>
        </p:txBody>
      </p:sp>
      <p:sp>
        <p:nvSpPr>
          <p:cNvPr id="952" name="Shape 952"/>
          <p:cNvSpPr/>
          <p:nvPr/>
        </p:nvSpPr>
        <p:spPr>
          <a:xfrm>
            <a:off x="4190200" y="2290825"/>
            <a:ext cx="898800" cy="410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滯後序列分析：檢定統計量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調整後的殘差</a:t>
            </a:r>
          </a:p>
        </p:txBody>
      </p:sp>
      <p:sp>
        <p:nvSpPr>
          <p:cNvPr id="959" name="Shape 9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60" name="Shape 96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67" name="Shape 967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[A⇨B] </a:t>
            </a:r>
            <a:r>
              <a:rPr lang="zh-TW">
                <a:solidFill>
                  <a:schemeClr val="lt1"/>
                </a:solidFill>
              </a:rPr>
              <a:t>[B⇨C] [C⇨A]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lt1"/>
                </a:solidFill>
              </a:rPr>
              <a:t>序列轉移次數真的比較多嗎？</a:t>
            </a:r>
          </a:p>
        </p:txBody>
      </p:sp>
      <p:sp>
        <p:nvSpPr>
          <p:cNvPr id="968" name="Shape 96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969" name="Shape 969"/>
          <p:cNvGraphicFramePr/>
          <p:nvPr/>
        </p:nvGraphicFramePr>
        <p:xfrm>
          <a:off x="4126725" y="1239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970" name="Shape 970"/>
          <p:cNvSpPr/>
          <p:nvPr/>
        </p:nvSpPr>
        <p:spPr>
          <a:xfrm>
            <a:off x="7014750" y="295777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71" name="Shape 971"/>
          <p:cNvSpPr/>
          <p:nvPr/>
        </p:nvSpPr>
        <p:spPr>
          <a:xfrm>
            <a:off x="6463800" y="239167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972" name="Shape 972"/>
          <p:cNvSpPr/>
          <p:nvPr/>
        </p:nvSpPr>
        <p:spPr>
          <a:xfrm>
            <a:off x="5898350" y="355157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973" name="Shape 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75" y="1855400"/>
            <a:ext cx="2671050" cy="27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Shape 974"/>
          <p:cNvSpPr/>
          <p:nvPr/>
        </p:nvSpPr>
        <p:spPr>
          <a:xfrm>
            <a:off x="1019670" y="2611891"/>
            <a:ext cx="552300" cy="203700"/>
          </a:xfrm>
          <a:prstGeom prst="roundRect">
            <a:avLst>
              <a:gd fmla="val 16667" name="adj"/>
            </a:avLst>
          </a:prstGeom>
          <a:solidFill>
            <a:srgbClr val="1855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975" name="Shape 975"/>
          <p:cNvSpPr txBox="1"/>
          <p:nvPr/>
        </p:nvSpPr>
        <p:spPr>
          <a:xfrm rot="900151">
            <a:off x="1579339" y="1378746"/>
            <a:ext cx="2273804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BOSS有能!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82" name="Shape 982"/>
          <p:cNvSpPr txBox="1"/>
          <p:nvPr>
            <p:ph type="title"/>
          </p:nvPr>
        </p:nvSpPr>
        <p:spPr>
          <a:xfrm>
            <a:off x="476250" y="5026500"/>
            <a:ext cx="35424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卡方檢定！</a:t>
            </a:r>
          </a:p>
        </p:txBody>
      </p:sp>
      <p:sp>
        <p:nvSpPr>
          <p:cNvPr id="983" name="Shape 98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75" y="1855400"/>
            <a:ext cx="2671050" cy="27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/>
          <p:nvPr/>
        </p:nvSpPr>
        <p:spPr>
          <a:xfrm>
            <a:off x="1019670" y="2611891"/>
            <a:ext cx="552300" cy="203700"/>
          </a:xfrm>
          <a:prstGeom prst="roundRect">
            <a:avLst>
              <a:gd fmla="val 16667" name="adj"/>
            </a:avLst>
          </a:prstGeom>
          <a:solidFill>
            <a:srgbClr val="1855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986" name="Shape 986"/>
          <p:cNvSpPr txBox="1"/>
          <p:nvPr/>
        </p:nvSpPr>
        <p:spPr>
          <a:xfrm rot="900151">
            <a:off x="1579339" y="1378746"/>
            <a:ext cx="2273804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BOSS有能!</a:t>
            </a:r>
          </a:p>
        </p:txBody>
      </p:sp>
      <p:pic>
        <p:nvPicPr>
          <p:cNvPr id="987" name="Shape 9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00" y="152400"/>
            <a:ext cx="4550174" cy="6280324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5693706" y="5082850"/>
            <a:ext cx="2643600" cy="1098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卡方檢定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計算器</a:t>
            </a:r>
          </a:p>
        </p:txBody>
      </p:sp>
      <p:pic>
        <p:nvPicPr>
          <p:cNvPr descr="[Slide] web page 網頁 Slide" id="989" name="Shape 9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3606" y="3951250"/>
            <a:ext cx="1243800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96" name="Shape 996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卡方檢定統計量χ2 = 4.522 ，p值 = 0.340 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200">
                <a:solidFill>
                  <a:srgbClr val="FFFF00"/>
                </a:solidFill>
              </a:rPr>
              <a:t>未達α = 0.05的顯著水準</a:t>
            </a:r>
          </a:p>
        </p:txBody>
      </p:sp>
      <p:sp>
        <p:nvSpPr>
          <p:cNvPr id="997" name="Shape 99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998" name="Shape 998"/>
          <p:cNvGraphicFramePr/>
          <p:nvPr/>
        </p:nvGraphicFramePr>
        <p:xfrm>
          <a:off x="4126725" y="1239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999" name="Shape 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75" y="1855400"/>
            <a:ext cx="2671050" cy="27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Shape 1000"/>
          <p:cNvSpPr/>
          <p:nvPr/>
        </p:nvSpPr>
        <p:spPr>
          <a:xfrm>
            <a:off x="1019670" y="2611891"/>
            <a:ext cx="552300" cy="203700"/>
          </a:xfrm>
          <a:prstGeom prst="roundRect">
            <a:avLst>
              <a:gd fmla="val 16667" name="adj"/>
            </a:avLst>
          </a:prstGeom>
          <a:solidFill>
            <a:srgbClr val="1855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1001" name="Shape 1001"/>
          <p:cNvSpPr txBox="1"/>
          <p:nvPr/>
        </p:nvSpPr>
        <p:spPr>
          <a:xfrm rot="900151">
            <a:off x="1579339" y="1378746"/>
            <a:ext cx="2273804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BOSS無能...</a:t>
            </a:r>
          </a:p>
        </p:txBody>
      </p:sp>
      <p:sp>
        <p:nvSpPr>
          <p:cNvPr id="1002" name="Shape 1002"/>
          <p:cNvSpPr/>
          <p:nvPr/>
        </p:nvSpPr>
        <p:spPr>
          <a:xfrm rot="-899922">
            <a:off x="3645965" y="828802"/>
            <a:ext cx="2369422" cy="632962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</a:rPr>
              <a:t>卡方檢定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卡方檢定的限制</a:t>
            </a:r>
          </a:p>
        </p:txBody>
      </p:sp>
      <p:sp>
        <p:nvSpPr>
          <p:cNvPr id="1009" name="Shape 1009"/>
          <p:cNvSpPr txBox="1"/>
          <p:nvPr>
            <p:ph idx="2" type="body"/>
          </p:nvPr>
        </p:nvSpPr>
        <p:spPr>
          <a:xfrm>
            <a:off x="5045625" y="1791150"/>
            <a:ext cx="38277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>
                <a:solidFill>
                  <a:schemeClr val="dk1"/>
                </a:solidFill>
              </a:rPr>
              <a:t>卡方檢定適用場合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zh-TW">
                <a:solidFill>
                  <a:schemeClr val="dk1"/>
                </a:solidFill>
              </a:rPr>
              <a:t>樣本數量最好在30以上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zh-TW"/>
              <a:t>0</a:t>
            </a:r>
            <a:r>
              <a:rPr lang="zh-TW"/>
              <a:t>細格數量不可超過</a:t>
            </a:r>
            <a:br>
              <a:rPr lang="zh-TW"/>
            </a:br>
            <a:r>
              <a:rPr lang="zh-TW"/>
              <a:t>細格總數的1/4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zh-TW"/>
              <a:t>然而，</a:t>
            </a:r>
          </a:p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/>
              <a:t>事件轉移表很多細格會是0</a:t>
            </a:r>
          </a:p>
        </p:txBody>
      </p:sp>
      <p:sp>
        <p:nvSpPr>
          <p:cNvPr id="1010" name="Shape 10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11" name="Shape 10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012" name="Shape 1012"/>
          <p:cNvGraphicFramePr/>
          <p:nvPr/>
        </p:nvGraphicFramePr>
        <p:xfrm>
          <a:off x="559975" y="2297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00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期望次數與殘差的計算</a:t>
            </a:r>
          </a:p>
        </p:txBody>
      </p:sp>
      <p:sp>
        <p:nvSpPr>
          <p:cNvPr id="1019" name="Shape 10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20" name="Shape 102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1" name="Shape 1021"/>
          <p:cNvSpPr txBox="1"/>
          <p:nvPr>
            <p:ph idx="2" type="body"/>
          </p:nvPr>
        </p:nvSpPr>
        <p:spPr>
          <a:xfrm>
            <a:off x="630250" y="3584072"/>
            <a:ext cx="3868800" cy="2888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期望次數：</a:t>
            </a:r>
            <a:r>
              <a:rPr lang="zh-TW" u="sng"/>
              <a:t>理論上</a:t>
            </a:r>
            <a:r>
              <a:rPr lang="zh-TW"/>
              <a:t>這個序列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應該要出現的次數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b="1" lang="zh-TW">
                <a:solidFill>
                  <a:srgbClr val="274E13"/>
                </a:solidFill>
              </a:rPr>
              <a:t>f(g)</a:t>
            </a:r>
            <a:r>
              <a:rPr lang="zh-TW">
                <a:solidFill>
                  <a:schemeClr val="dk1"/>
                </a:solidFill>
              </a:rPr>
              <a:t>：事件g 的總數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b="1" lang="zh-TW">
                <a:solidFill>
                  <a:srgbClr val="7F6000"/>
                </a:solidFill>
              </a:rPr>
              <a:t>p(t)</a:t>
            </a:r>
            <a:r>
              <a:rPr lang="zh-TW">
                <a:solidFill>
                  <a:schemeClr val="dk1"/>
                </a:solidFill>
              </a:rPr>
              <a:t>：發生事件t的機率</a:t>
            </a:r>
          </a:p>
        </p:txBody>
      </p:sp>
      <p:sp>
        <p:nvSpPr>
          <p:cNvPr id="1022" name="Shape 1022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期望次數</a:t>
            </a:r>
          </a:p>
        </p:txBody>
      </p:sp>
      <p:sp>
        <p:nvSpPr>
          <p:cNvPr id="1023" name="Shape 1023"/>
          <p:cNvSpPr txBox="1"/>
          <p:nvPr>
            <p:ph idx="4294967295" type="body"/>
          </p:nvPr>
        </p:nvSpPr>
        <p:spPr>
          <a:xfrm>
            <a:off x="4629150" y="3704696"/>
            <a:ext cx="3887700" cy="276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殘差：這個序列實際次數跟理論次數之間的差距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Noto Symbol"/>
            </a:pPr>
            <a:r>
              <a:rPr b="1" lang="zh-TW">
                <a:solidFill>
                  <a:srgbClr val="980000"/>
                </a:solidFill>
              </a:rPr>
              <a:t>f(g,t)</a:t>
            </a:r>
            <a:r>
              <a:rPr lang="zh-TW">
                <a:solidFill>
                  <a:schemeClr val="dk1"/>
                </a:solidFill>
              </a:rPr>
              <a:t>：事件g 到事件t的次數</a:t>
            </a:r>
          </a:p>
        </p:txBody>
      </p:sp>
      <p:sp>
        <p:nvSpPr>
          <p:cNvPr id="1024" name="Shape 1024"/>
          <p:cNvSpPr txBox="1"/>
          <p:nvPr>
            <p:ph idx="4294967295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buNone/>
            </a:pPr>
            <a:r>
              <a:rPr b="1" lang="zh-TW">
                <a:solidFill>
                  <a:schemeClr val="dk2"/>
                </a:solidFill>
              </a:rPr>
              <a:t>殘差</a:t>
            </a:r>
          </a:p>
        </p:txBody>
      </p:sp>
      <p:pic>
        <p:nvPicPr>
          <p:cNvPr id="1025" name="Shape 1025"/>
          <p:cNvPicPr preferRelativeResize="0"/>
          <p:nvPr/>
        </p:nvPicPr>
        <p:blipFill rotWithShape="1">
          <a:blip r:embed="rId3">
            <a:alphaModFix/>
          </a:blip>
          <a:srcRect b="57738" l="56038" r="17111" t="0"/>
          <a:stretch/>
        </p:blipFill>
        <p:spPr>
          <a:xfrm>
            <a:off x="1529147" y="2613927"/>
            <a:ext cx="2158325" cy="6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Shape 1026"/>
          <p:cNvSpPr/>
          <p:nvPr/>
        </p:nvSpPr>
        <p:spPr>
          <a:xfrm>
            <a:off x="3582935" y="1129713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g </a:t>
            </a:r>
          </a:p>
        </p:txBody>
      </p:sp>
      <p:sp>
        <p:nvSpPr>
          <p:cNvPr id="1027" name="Shape 1027"/>
          <p:cNvSpPr/>
          <p:nvPr/>
        </p:nvSpPr>
        <p:spPr>
          <a:xfrm>
            <a:off x="4976500" y="1129713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t </a:t>
            </a:r>
          </a:p>
        </p:txBody>
      </p:sp>
      <p:sp>
        <p:nvSpPr>
          <p:cNvPr id="1028" name="Shape 1028"/>
          <p:cNvSpPr/>
          <p:nvPr/>
        </p:nvSpPr>
        <p:spPr>
          <a:xfrm flipH="1">
            <a:off x="4312465" y="1157763"/>
            <a:ext cx="56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9" name="Shape 1029"/>
          <p:cNvPicPr preferRelativeResize="0"/>
          <p:nvPr/>
        </p:nvPicPr>
        <p:blipFill rotWithShape="1">
          <a:blip r:embed="rId3">
            <a:alphaModFix/>
          </a:blip>
          <a:srcRect b="57738" l="29404" r="17114" t="0"/>
          <a:stretch/>
        </p:blipFill>
        <p:spPr>
          <a:xfrm>
            <a:off x="4423441" y="2613925"/>
            <a:ext cx="4299124" cy="62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/>
          <p:nvPr/>
        </p:nvSpPr>
        <p:spPr>
          <a:xfrm rot="900070">
            <a:off x="7407246" y="2058012"/>
            <a:ext cx="1507888" cy="524608"/>
          </a:xfrm>
          <a:prstGeom prst="wedgeRoundRectCallout">
            <a:avLst>
              <a:gd fmla="val -19577" name="adj1"/>
              <a:gd fmla="val 7948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期望次數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37" name="Shape 10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檢定統計量：調整後殘差</a:t>
            </a:r>
          </a:p>
        </p:txBody>
      </p:sp>
      <p:sp>
        <p:nvSpPr>
          <p:cNvPr id="1038" name="Shape 10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Allison &amp; Liker (1982)</a:t>
            </a:r>
          </a:p>
        </p:txBody>
      </p:sp>
      <p:pic>
        <p:nvPicPr>
          <p:cNvPr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050" y="2006700"/>
            <a:ext cx="6385300" cy="11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Shape 1040"/>
          <p:cNvSpPr txBox="1"/>
          <p:nvPr/>
        </p:nvSpPr>
        <p:spPr>
          <a:xfrm>
            <a:off x="431550" y="2394825"/>
            <a:ext cx="1836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調整後殘差</a:t>
            </a:r>
          </a:p>
        </p:txBody>
      </p:sp>
      <p:sp>
        <p:nvSpPr>
          <p:cNvPr id="1041" name="Shape 1041"/>
          <p:cNvSpPr txBox="1"/>
          <p:nvPr>
            <p:ph idx="1" type="body"/>
          </p:nvPr>
        </p:nvSpPr>
        <p:spPr>
          <a:xfrm>
            <a:off x="4361975" y="3566750"/>
            <a:ext cx="4537800" cy="2928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rgbClr val="980000"/>
                </a:solidFill>
              </a:rPr>
              <a:t>f(g,t)</a:t>
            </a:r>
            <a:r>
              <a:rPr lang="zh-TW"/>
              <a:t>：</a:t>
            </a:r>
            <a:r>
              <a:rPr lang="zh-TW">
                <a:solidFill>
                  <a:schemeClr val="dk1"/>
                </a:solidFill>
              </a:rPr>
              <a:t>事件</a:t>
            </a:r>
            <a:r>
              <a:rPr lang="zh-TW"/>
              <a:t>g 到</a:t>
            </a:r>
            <a:r>
              <a:rPr lang="zh-TW">
                <a:solidFill>
                  <a:schemeClr val="dk1"/>
                </a:solidFill>
              </a:rPr>
              <a:t>事件</a:t>
            </a:r>
            <a:r>
              <a:rPr lang="zh-TW"/>
              <a:t>t的次數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rgbClr val="274E13"/>
                </a:solidFill>
              </a:rPr>
              <a:t>f(g)</a:t>
            </a:r>
            <a:r>
              <a:rPr lang="zh-TW"/>
              <a:t>：事件g 的總數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rgbClr val="274E13"/>
                </a:solidFill>
              </a:rPr>
              <a:t>p(g)</a:t>
            </a:r>
            <a:r>
              <a:rPr lang="zh-TW">
                <a:solidFill>
                  <a:schemeClr val="dk1"/>
                </a:solidFill>
              </a:rPr>
              <a:t>：發生事件g的機率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rgbClr val="7F6000"/>
                </a:solidFill>
              </a:rPr>
              <a:t>p(t)</a:t>
            </a:r>
            <a:r>
              <a:rPr lang="zh-TW"/>
              <a:t>：發生</a:t>
            </a:r>
            <a:r>
              <a:rPr lang="zh-TW">
                <a:solidFill>
                  <a:schemeClr val="dk1"/>
                </a:solidFill>
              </a:rPr>
              <a:t>事件</a:t>
            </a:r>
            <a:r>
              <a:rPr lang="zh-TW"/>
              <a:t>t的機率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891248" y="4593163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g</a:t>
            </a:r>
            <a:r>
              <a:rPr lang="zh-TW" sz="36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43" name="Shape 1043"/>
          <p:cNvSpPr/>
          <p:nvPr/>
        </p:nvSpPr>
        <p:spPr>
          <a:xfrm>
            <a:off x="3284812" y="4593163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t</a:t>
            </a:r>
            <a:r>
              <a:rPr lang="zh-TW" sz="36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44" name="Shape 1044"/>
          <p:cNvSpPr/>
          <p:nvPr/>
        </p:nvSpPr>
        <p:spPr>
          <a:xfrm flipH="1">
            <a:off x="2620778" y="4621213"/>
            <a:ext cx="56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5" name="Shape 1045"/>
          <p:cNvSpPr/>
          <p:nvPr/>
        </p:nvSpPr>
        <p:spPr>
          <a:xfrm>
            <a:off x="1503475" y="3554513"/>
            <a:ext cx="1969800" cy="763500"/>
          </a:xfrm>
          <a:prstGeom prst="wedgeRoundRectCallout">
            <a:avLst>
              <a:gd fmla="val -11502" name="adj1"/>
              <a:gd fmla="val 7661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0 (g)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920525" y="5449113"/>
            <a:ext cx="1969800" cy="763500"/>
          </a:xfrm>
          <a:prstGeom prst="wedgeRoundRectCallout">
            <a:avLst>
              <a:gd fmla="val 33571" name="adj1"/>
              <a:gd fmla="val -7848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1 (t)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669325" y="4683313"/>
            <a:ext cx="1472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序列：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54" name="Shape 10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計算調整後殘差 (1/4)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f(g,t)跟f(g)</a:t>
            </a:r>
          </a:p>
        </p:txBody>
      </p:sp>
      <p:sp>
        <p:nvSpPr>
          <p:cNvPr id="1055" name="Shape 105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056" name="Shape 1056"/>
          <p:cNvGraphicFramePr/>
          <p:nvPr/>
        </p:nvGraphicFramePr>
        <p:xfrm>
          <a:off x="3004875" y="2413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</a:t>
                      </a: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057" name="Shape 1057"/>
          <p:cNvSpPr/>
          <p:nvPr/>
        </p:nvSpPr>
        <p:spPr>
          <a:xfrm>
            <a:off x="770248" y="3909925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C</a:t>
            </a:r>
            <a:r>
              <a:rPr lang="zh-TW" sz="36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58" name="Shape 1058"/>
          <p:cNvSpPr/>
          <p:nvPr/>
        </p:nvSpPr>
        <p:spPr>
          <a:xfrm>
            <a:off x="2163812" y="3909925"/>
            <a:ext cx="634800" cy="580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600">
                <a:solidFill>
                  <a:srgbClr val="FFFFFF"/>
                </a:solidFill>
              </a:rPr>
              <a:t>A</a:t>
            </a:r>
            <a:r>
              <a:rPr lang="zh-TW" sz="36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059" name="Shape 1059"/>
          <p:cNvSpPr/>
          <p:nvPr/>
        </p:nvSpPr>
        <p:spPr>
          <a:xfrm flipH="1">
            <a:off x="1499778" y="3937975"/>
            <a:ext cx="56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0" name="Shape 1060"/>
          <p:cNvSpPr/>
          <p:nvPr/>
        </p:nvSpPr>
        <p:spPr>
          <a:xfrm>
            <a:off x="382475" y="2871275"/>
            <a:ext cx="1969800" cy="763500"/>
          </a:xfrm>
          <a:prstGeom prst="wedgeRoundRectCallout">
            <a:avLst>
              <a:gd fmla="val -11502" name="adj1"/>
              <a:gd fmla="val 7661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0 (g)</a:t>
            </a:r>
          </a:p>
        </p:txBody>
      </p:sp>
      <p:sp>
        <p:nvSpPr>
          <p:cNvPr id="1061" name="Shape 1061"/>
          <p:cNvSpPr/>
          <p:nvPr/>
        </p:nvSpPr>
        <p:spPr>
          <a:xfrm>
            <a:off x="799525" y="4765875"/>
            <a:ext cx="1969800" cy="763500"/>
          </a:xfrm>
          <a:prstGeom prst="wedgeRoundRectCallout">
            <a:avLst>
              <a:gd fmla="val 33571" name="adj1"/>
              <a:gd fmla="val -7848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Lag 1 (t)</a:t>
            </a:r>
          </a:p>
        </p:txBody>
      </p:sp>
      <p:sp>
        <p:nvSpPr>
          <p:cNvPr id="1062" name="Shape 1062"/>
          <p:cNvSpPr/>
          <p:nvPr/>
        </p:nvSpPr>
        <p:spPr>
          <a:xfrm>
            <a:off x="6891575" y="476587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63" name="Shape 1063"/>
          <p:cNvSpPr/>
          <p:nvPr/>
        </p:nvSpPr>
        <p:spPr>
          <a:xfrm>
            <a:off x="7643825" y="4667175"/>
            <a:ext cx="1023900" cy="763500"/>
          </a:xfrm>
          <a:prstGeom prst="wedgeRoundRectCallout">
            <a:avLst>
              <a:gd fmla="val -88515" name="adj1"/>
              <a:gd fmla="val 1855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f(g)</a:t>
            </a:r>
          </a:p>
        </p:txBody>
      </p:sp>
      <p:sp>
        <p:nvSpPr>
          <p:cNvPr id="1064" name="Shape 1064"/>
          <p:cNvSpPr/>
          <p:nvPr/>
        </p:nvSpPr>
        <p:spPr>
          <a:xfrm>
            <a:off x="5167750" y="5529375"/>
            <a:ext cx="1316400" cy="763500"/>
          </a:xfrm>
          <a:prstGeom prst="wedgeRoundRectCallout">
            <a:avLst>
              <a:gd fmla="val -55973" name="adj1"/>
              <a:gd fmla="val -8867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f(g,t)</a:t>
            </a:r>
          </a:p>
        </p:txBody>
      </p:sp>
      <p:sp>
        <p:nvSpPr>
          <p:cNvPr id="1065" name="Shape 1065"/>
          <p:cNvSpPr/>
          <p:nvPr/>
        </p:nvSpPr>
        <p:spPr>
          <a:xfrm>
            <a:off x="4731250" y="476587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感恩巴哈 讚歎巴哈 https://ani.gamer.com.tw/animeVideo.php?sn=5944#</a:t>
            </a:r>
          </a:p>
        </p:txBody>
      </p:sp>
      <p:sp>
        <p:nvSpPr>
          <p:cNvPr id="376" name="Shape 3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77" name="Shape 377"/>
          <p:cNvSpPr txBox="1"/>
          <p:nvPr>
            <p:ph type="title"/>
          </p:nvPr>
        </p:nvSpPr>
        <p:spPr>
          <a:xfrm>
            <a:off x="476250" y="4882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唯有「天帝之眼」</a:t>
            </a:r>
            <a:r>
              <a:rPr lang="zh-TW">
                <a:solidFill>
                  <a:schemeClr val="lt1"/>
                </a:solidFill>
              </a:rPr>
              <a:t>？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75" y="688875"/>
            <a:ext cx="7485051" cy="39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72" name="Shape 10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計算調整後殘差</a:t>
            </a:r>
            <a:r>
              <a:rPr b="0" lang="zh-TW" sz="3200">
                <a:solidFill>
                  <a:schemeClr val="dk1"/>
                </a:solidFill>
              </a:rPr>
              <a:t> (2/4)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p</a:t>
            </a:r>
            <a:r>
              <a:rPr lang="zh-TW"/>
              <a:t>(g)</a:t>
            </a:r>
          </a:p>
        </p:txBody>
      </p:sp>
      <p:sp>
        <p:nvSpPr>
          <p:cNvPr id="1073" name="Shape 107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074" name="Shape 1074"/>
          <p:cNvGraphicFramePr/>
          <p:nvPr/>
        </p:nvGraphicFramePr>
        <p:xfrm>
          <a:off x="393125" y="2413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</a:t>
                      </a: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075" name="Shape 1075"/>
          <p:cNvSpPr/>
          <p:nvPr/>
        </p:nvSpPr>
        <p:spPr>
          <a:xfrm>
            <a:off x="4279825" y="476587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76" name="Shape 1076"/>
          <p:cNvSpPr/>
          <p:nvPr/>
        </p:nvSpPr>
        <p:spPr>
          <a:xfrm>
            <a:off x="5032075" y="4667175"/>
            <a:ext cx="1023900" cy="763500"/>
          </a:xfrm>
          <a:prstGeom prst="wedgeRoundRectCallout">
            <a:avLst>
              <a:gd fmla="val -88515" name="adj1"/>
              <a:gd fmla="val 1855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f(g)</a:t>
            </a:r>
          </a:p>
        </p:txBody>
      </p:sp>
      <p:pic>
        <p:nvPicPr>
          <p:cNvPr id="1077" name="Shape 10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473" y="2712975"/>
            <a:ext cx="3220125" cy="14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Shape 1078"/>
          <p:cNvSpPr/>
          <p:nvPr/>
        </p:nvSpPr>
        <p:spPr>
          <a:xfrm>
            <a:off x="4279825" y="544732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79" name="Shape 1079"/>
          <p:cNvSpPr/>
          <p:nvPr/>
        </p:nvSpPr>
        <p:spPr>
          <a:xfrm>
            <a:off x="5032075" y="5625425"/>
            <a:ext cx="2602800" cy="763500"/>
          </a:xfrm>
          <a:prstGeom prst="wedgeRoundRectCallout">
            <a:avLst>
              <a:gd fmla="val -62510" name="adj1"/>
              <a:gd fmla="val -1576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N</a:t>
            </a:r>
            <a:r>
              <a:rPr baseline="-25000" lang="zh-TW" sz="3200"/>
              <a:t>s</a:t>
            </a:r>
            <a:r>
              <a:rPr lang="zh-TW" sz="3200">
                <a:solidFill>
                  <a:schemeClr val="dk1"/>
                </a:solidFill>
              </a:rPr>
              <a:t>序列總數</a:t>
            </a:r>
          </a:p>
        </p:txBody>
      </p:sp>
      <p:sp>
        <p:nvSpPr>
          <p:cNvPr id="1080" name="Shape 1080"/>
          <p:cNvSpPr txBox="1"/>
          <p:nvPr/>
        </p:nvSpPr>
        <p:spPr>
          <a:xfrm>
            <a:off x="6614500" y="42861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= 2/9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= 0.222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087" name="Shape 10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計算調整後殘差</a:t>
            </a:r>
            <a:r>
              <a:rPr b="0" lang="zh-TW" sz="3200">
                <a:solidFill>
                  <a:schemeClr val="dk1"/>
                </a:solidFill>
              </a:rPr>
              <a:t> (3/4)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p(t)</a:t>
            </a:r>
          </a:p>
        </p:txBody>
      </p:sp>
      <p:sp>
        <p:nvSpPr>
          <p:cNvPr id="1088" name="Shape 108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089" name="Shape 1089"/>
          <p:cNvGraphicFramePr/>
          <p:nvPr/>
        </p:nvGraphicFramePr>
        <p:xfrm>
          <a:off x="393125" y="2413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</a:t>
                      </a:r>
                      <a:r>
                        <a:rPr lang="zh-TW" sz="2400">
                          <a:solidFill>
                            <a:schemeClr val="lt1"/>
                          </a:solidFill>
                        </a:rPr>
                        <a:t>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090" name="Shape 1090"/>
          <p:cNvSpPr/>
          <p:nvPr/>
        </p:nvSpPr>
        <p:spPr>
          <a:xfrm>
            <a:off x="2191975" y="544732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91" name="Shape 1091"/>
          <p:cNvSpPr/>
          <p:nvPr/>
        </p:nvSpPr>
        <p:spPr>
          <a:xfrm>
            <a:off x="2356875" y="4362375"/>
            <a:ext cx="1023900" cy="763500"/>
          </a:xfrm>
          <a:prstGeom prst="wedgeRoundRectCallout">
            <a:avLst>
              <a:gd fmla="val -30269" name="adj1"/>
              <a:gd fmla="val 8555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f(t)</a:t>
            </a:r>
          </a:p>
        </p:txBody>
      </p:sp>
      <p:sp>
        <p:nvSpPr>
          <p:cNvPr id="1092" name="Shape 1092"/>
          <p:cNvSpPr/>
          <p:nvPr/>
        </p:nvSpPr>
        <p:spPr>
          <a:xfrm>
            <a:off x="4279825" y="544732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093" name="Shape 1093"/>
          <p:cNvSpPr/>
          <p:nvPr/>
        </p:nvSpPr>
        <p:spPr>
          <a:xfrm>
            <a:off x="5032075" y="5625425"/>
            <a:ext cx="1023900" cy="763500"/>
          </a:xfrm>
          <a:prstGeom prst="wedgeRoundRectCallout">
            <a:avLst>
              <a:gd fmla="val -93989" name="adj1"/>
              <a:gd fmla="val -1769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N</a:t>
            </a:r>
            <a:r>
              <a:rPr baseline="-25000" lang="zh-TW" sz="3200"/>
              <a:t>s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6614500" y="428616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= 3/9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600"/>
              <a:t>= 0.333</a:t>
            </a:r>
          </a:p>
        </p:txBody>
      </p:sp>
      <p:pic>
        <p:nvPicPr>
          <p:cNvPr id="1095" name="Shape 10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650" y="2736600"/>
            <a:ext cx="3095100" cy="1489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02" name="Shape 11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計算調整後殘差 (4/4)</a:t>
            </a:r>
          </a:p>
        </p:txBody>
      </p:sp>
      <p:sp>
        <p:nvSpPr>
          <p:cNvPr id="1103" name="Shape 110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Allison &amp; Liker (1982)</a:t>
            </a:r>
          </a:p>
        </p:txBody>
      </p:sp>
      <p:sp>
        <p:nvSpPr>
          <p:cNvPr id="1104" name="Shape 1104"/>
          <p:cNvSpPr txBox="1"/>
          <p:nvPr/>
        </p:nvSpPr>
        <p:spPr>
          <a:xfrm>
            <a:off x="976025" y="2071275"/>
            <a:ext cx="75966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800">
                <a:latin typeface="Calibri"/>
                <a:ea typeface="Calibri"/>
                <a:cs typeface="Calibri"/>
                <a:sym typeface="Calibri"/>
              </a:rPr>
              <a:t>f(g,t)=2  f(g)=2   </a:t>
            </a: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p(g)=0.222   </a:t>
            </a:r>
            <a:r>
              <a:rPr lang="zh-TW" sz="2800">
                <a:latin typeface="Calibri"/>
                <a:ea typeface="Calibri"/>
                <a:cs typeface="Calibri"/>
                <a:sym typeface="Calibri"/>
              </a:rPr>
              <a:t>p(t)=0.333  </a:t>
            </a:r>
          </a:p>
        </p:txBody>
      </p:sp>
      <p:pic>
        <p:nvPicPr>
          <p:cNvPr id="1105" name="Shape 1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25" y="2921075"/>
            <a:ext cx="7741750" cy="21242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Shape 1106"/>
          <p:cNvSpPr txBox="1"/>
          <p:nvPr/>
        </p:nvSpPr>
        <p:spPr>
          <a:xfrm>
            <a:off x="1052225" y="5356175"/>
            <a:ext cx="24747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600">
                <a:latin typeface="Calibri"/>
                <a:ea typeface="Calibri"/>
                <a:cs typeface="Calibri"/>
                <a:sym typeface="Calibri"/>
              </a:rPr>
              <a:t>= 2.269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Shape 1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63" y="2208674"/>
            <a:ext cx="7871075" cy="3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Shape 11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14" name="Shape 11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顯著</a:t>
            </a:r>
            <a:r>
              <a:rPr lang="zh-TW"/>
              <a:t>轉移</a:t>
            </a:r>
            <a:r>
              <a:rPr lang="zh-TW"/>
              <a:t>檢定：z分佈</a:t>
            </a:r>
          </a:p>
        </p:txBody>
      </p:sp>
      <p:sp>
        <p:nvSpPr>
          <p:cNvPr id="1115" name="Shape 111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6" name="Shape 1116"/>
          <p:cNvSpPr txBox="1"/>
          <p:nvPr/>
        </p:nvSpPr>
        <p:spPr>
          <a:xfrm>
            <a:off x="-1507900" y="3537750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7" name="Shape 1117"/>
          <p:cNvSpPr/>
          <p:nvPr/>
        </p:nvSpPr>
        <p:spPr>
          <a:xfrm>
            <a:off x="2993475" y="2321000"/>
            <a:ext cx="3197700" cy="3228600"/>
          </a:xfrm>
          <a:prstGeom prst="rect">
            <a:avLst/>
          </a:prstGeom>
          <a:solidFill>
            <a:srgbClr val="ABD9CB">
              <a:alpha val="4346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18" name="Shape 1118"/>
          <p:cNvCxnSpPr/>
          <p:nvPr/>
        </p:nvCxnSpPr>
        <p:spPr>
          <a:xfrm>
            <a:off x="3017626" y="2068690"/>
            <a:ext cx="31671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119" name="Shape 1119"/>
          <p:cNvCxnSpPr/>
          <p:nvPr/>
        </p:nvCxnSpPr>
        <p:spPr>
          <a:xfrm rot="10800000">
            <a:off x="3017625" y="1885050"/>
            <a:ext cx="0" cy="45180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0" name="Shape 1120"/>
          <p:cNvCxnSpPr/>
          <p:nvPr/>
        </p:nvCxnSpPr>
        <p:spPr>
          <a:xfrm rot="10800000">
            <a:off x="6191050" y="1885050"/>
            <a:ext cx="0" cy="45180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21" name="Shape 1121"/>
          <p:cNvSpPr txBox="1"/>
          <p:nvPr/>
        </p:nvSpPr>
        <p:spPr>
          <a:xfrm>
            <a:off x="6336150" y="6007425"/>
            <a:ext cx="233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次數多到著顯！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3438538" y="6002550"/>
            <a:ext cx="233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666666"/>
                </a:solidFill>
              </a:rPr>
              <a:t>未達顯著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540938" y="6002550"/>
            <a:ext cx="233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666666"/>
                </a:solidFill>
              </a:rPr>
              <a:t>沒有意義</a:t>
            </a:r>
          </a:p>
        </p:txBody>
      </p:sp>
      <p:sp>
        <p:nvSpPr>
          <p:cNvPr id="1124" name="Shape 1124"/>
          <p:cNvSpPr/>
          <p:nvPr/>
        </p:nvSpPr>
        <p:spPr>
          <a:xfrm>
            <a:off x="5901075" y="5602044"/>
            <a:ext cx="563700" cy="40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25" name="Shape 1125"/>
          <p:cNvSpPr/>
          <p:nvPr/>
        </p:nvSpPr>
        <p:spPr>
          <a:xfrm>
            <a:off x="540950" y="2321000"/>
            <a:ext cx="2121900" cy="1110900"/>
          </a:xfrm>
          <a:prstGeom prst="wedgeRoundRectCallout">
            <a:avLst>
              <a:gd fmla="val 79174" name="adj1"/>
              <a:gd fmla="val 29856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顯著水準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α = 0.05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6945000" y="5602050"/>
            <a:ext cx="18267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調整後殘差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Shape 1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63" y="2208674"/>
            <a:ext cx="7871075" cy="3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Shape 11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1134" name="Shape 11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顯著</a:t>
            </a:r>
            <a:r>
              <a:rPr lang="zh-TW"/>
              <a:t>轉移</a:t>
            </a:r>
            <a:r>
              <a:rPr lang="zh-TW"/>
              <a:t>檢定：z分佈</a:t>
            </a:r>
          </a:p>
        </p:txBody>
      </p:sp>
      <p:sp>
        <p:nvSpPr>
          <p:cNvPr id="1135" name="Shape 113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6" name="Shape 1136"/>
          <p:cNvSpPr txBox="1"/>
          <p:nvPr/>
        </p:nvSpPr>
        <p:spPr>
          <a:xfrm>
            <a:off x="-1507900" y="3537750"/>
            <a:ext cx="7342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7" name="Shape 1137"/>
          <p:cNvSpPr/>
          <p:nvPr/>
        </p:nvSpPr>
        <p:spPr>
          <a:xfrm>
            <a:off x="2993475" y="2321000"/>
            <a:ext cx="3197700" cy="3228600"/>
          </a:xfrm>
          <a:prstGeom prst="rect">
            <a:avLst/>
          </a:prstGeom>
          <a:solidFill>
            <a:srgbClr val="ABD9CB">
              <a:alpha val="4346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8" name="Shape 1138"/>
          <p:cNvCxnSpPr/>
          <p:nvPr/>
        </p:nvCxnSpPr>
        <p:spPr>
          <a:xfrm>
            <a:off x="3017626" y="2068690"/>
            <a:ext cx="31671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1139" name="Shape 1139"/>
          <p:cNvCxnSpPr/>
          <p:nvPr/>
        </p:nvCxnSpPr>
        <p:spPr>
          <a:xfrm rot="10800000">
            <a:off x="3017625" y="1885050"/>
            <a:ext cx="0" cy="45180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0" name="Shape 1140"/>
          <p:cNvCxnSpPr/>
          <p:nvPr/>
        </p:nvCxnSpPr>
        <p:spPr>
          <a:xfrm rot="10800000">
            <a:off x="6191050" y="1885050"/>
            <a:ext cx="0" cy="45180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41" name="Shape 1141"/>
          <p:cNvSpPr txBox="1"/>
          <p:nvPr/>
        </p:nvSpPr>
        <p:spPr>
          <a:xfrm>
            <a:off x="6336150" y="6007425"/>
            <a:ext cx="233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次數多到著顯！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3438538" y="6002550"/>
            <a:ext cx="233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666666"/>
                </a:solidFill>
              </a:rPr>
              <a:t>未達顯著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540938" y="6002550"/>
            <a:ext cx="2331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666666"/>
                </a:solidFill>
              </a:rPr>
              <a:t>沒有意義</a:t>
            </a:r>
          </a:p>
        </p:txBody>
      </p:sp>
      <p:sp>
        <p:nvSpPr>
          <p:cNvPr id="1144" name="Shape 1144"/>
          <p:cNvSpPr/>
          <p:nvPr/>
        </p:nvSpPr>
        <p:spPr>
          <a:xfrm>
            <a:off x="5901075" y="5602044"/>
            <a:ext cx="563700" cy="40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145" name="Shape 1145"/>
          <p:cNvSpPr txBox="1"/>
          <p:nvPr/>
        </p:nvSpPr>
        <p:spPr>
          <a:xfrm>
            <a:off x="6945000" y="5602050"/>
            <a:ext cx="18267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調整後殘差</a:t>
            </a:r>
          </a:p>
        </p:txBody>
      </p:sp>
      <p:cxnSp>
        <p:nvCxnSpPr>
          <p:cNvPr id="1146" name="Shape 1146"/>
          <p:cNvCxnSpPr/>
          <p:nvPr/>
        </p:nvCxnSpPr>
        <p:spPr>
          <a:xfrm rot="10800000">
            <a:off x="6673425" y="3688600"/>
            <a:ext cx="0" cy="1853700"/>
          </a:xfrm>
          <a:prstGeom prst="straightConnector1">
            <a:avLst/>
          </a:prstGeom>
          <a:noFill/>
          <a:ln cap="flat" cmpd="sng" w="38100">
            <a:solidFill>
              <a:srgbClr val="351C75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147" name="Shape 1147"/>
          <p:cNvSpPr/>
          <p:nvPr/>
        </p:nvSpPr>
        <p:spPr>
          <a:xfrm>
            <a:off x="6079775" y="3380925"/>
            <a:ext cx="1187400" cy="763500"/>
          </a:xfrm>
          <a:prstGeom prst="wedgeRoundRectCallout">
            <a:avLst>
              <a:gd fmla="val 1354" name="adj1"/>
              <a:gd fmla="val 65029" name="adj2"/>
              <a:gd fmla="val 0" name="adj3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48" name="Shape 1148"/>
          <p:cNvSpPr txBox="1"/>
          <p:nvPr/>
        </p:nvSpPr>
        <p:spPr>
          <a:xfrm>
            <a:off x="5871225" y="3459050"/>
            <a:ext cx="16044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2.269</a:t>
            </a:r>
          </a:p>
        </p:txBody>
      </p:sp>
      <p:sp>
        <p:nvSpPr>
          <p:cNvPr id="1149" name="Shape 1149"/>
          <p:cNvSpPr txBox="1"/>
          <p:nvPr/>
        </p:nvSpPr>
        <p:spPr>
          <a:xfrm rot="-899">
            <a:off x="6273875" y="2550767"/>
            <a:ext cx="3439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大於1.96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該序列達到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顯著轉移！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>
            <p:ph type="title"/>
          </p:nvPr>
        </p:nvSpPr>
        <p:spPr>
          <a:xfrm>
            <a:off x="476250" y="170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調整後殘差</a:t>
            </a:r>
            <a:r>
              <a:rPr lang="zh-TW">
                <a:solidFill>
                  <a:schemeClr val="dk1"/>
                </a:solidFill>
              </a:rPr>
              <a:t>表完成</a:t>
            </a:r>
          </a:p>
        </p:txBody>
      </p:sp>
      <p:sp>
        <p:nvSpPr>
          <p:cNvPr id="1156" name="Shape 1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57" name="Shape 115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158" name="Shape 1158"/>
          <p:cNvGraphicFramePr/>
          <p:nvPr/>
        </p:nvGraphicFramePr>
        <p:xfrm>
          <a:off x="1354263" y="9566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97800"/>
                <a:gridCol w="597025"/>
                <a:gridCol w="877225"/>
                <a:gridCol w="1086250"/>
                <a:gridCol w="884175"/>
                <a:gridCol w="982000"/>
                <a:gridCol w="1307400"/>
              </a:tblGrid>
              <a:tr h="601025">
                <a:tc gridSpan="3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3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6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-0.47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0.95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-0.47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1.50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2.27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-1.13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-1.13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65" name="Shape 11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事件轉移圖</a:t>
            </a:r>
          </a:p>
        </p:txBody>
      </p:sp>
      <p:sp>
        <p:nvSpPr>
          <p:cNvPr id="1166" name="Shape 11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7" name="Shape 1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852" y="3850413"/>
            <a:ext cx="4552825" cy="20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Shape 1168"/>
          <p:cNvSpPr/>
          <p:nvPr/>
        </p:nvSpPr>
        <p:spPr>
          <a:xfrm>
            <a:off x="3278400" y="3021550"/>
            <a:ext cx="2587200" cy="766500"/>
          </a:xfrm>
          <a:prstGeom prst="wedgeRoundRectCallout">
            <a:avLst>
              <a:gd fmla="val -11129" name="adj1"/>
              <a:gd fmla="val 118190" name="adj2"/>
              <a:gd fmla="val 0" name="adj3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調整後殘差</a:t>
            </a:r>
          </a:p>
        </p:txBody>
      </p:sp>
      <p:sp>
        <p:nvSpPr>
          <p:cNvPr id="1169" name="Shape 1169"/>
          <p:cNvSpPr/>
          <p:nvPr/>
        </p:nvSpPr>
        <p:spPr>
          <a:xfrm>
            <a:off x="688900" y="4175850"/>
            <a:ext cx="1570500" cy="1116300"/>
          </a:xfrm>
          <a:prstGeom prst="wedgeRoundRectCallout">
            <a:avLst>
              <a:gd fmla="val 77927" name="adj1"/>
              <a:gd fmla="val 9529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Lag 0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事件</a:t>
            </a:r>
          </a:p>
        </p:txBody>
      </p:sp>
      <p:sp>
        <p:nvSpPr>
          <p:cNvPr id="1170" name="Shape 1170"/>
          <p:cNvSpPr/>
          <p:nvPr/>
        </p:nvSpPr>
        <p:spPr>
          <a:xfrm>
            <a:off x="6675475" y="4175850"/>
            <a:ext cx="1570500" cy="1116300"/>
          </a:xfrm>
          <a:prstGeom prst="wedgeRoundRectCallout">
            <a:avLst>
              <a:gd fmla="val -80466" name="adj1"/>
              <a:gd fmla="val 6136" name="adj2"/>
              <a:gd fmla="val 0" name="adj3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Lag 1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事件</a:t>
            </a:r>
          </a:p>
        </p:txBody>
      </p:sp>
      <p:sp>
        <p:nvSpPr>
          <p:cNvPr id="1171" name="Shape 1171"/>
          <p:cNvSpPr txBox="1"/>
          <p:nvPr/>
        </p:nvSpPr>
        <p:spPr>
          <a:xfrm>
            <a:off x="582725" y="2259100"/>
            <a:ext cx="4144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僅列出有顯著轉移的序列：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78" name="Shape 117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9" name="Shape 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258" y="1565625"/>
            <a:ext cx="4347126" cy="244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Shape 1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87" y="1565613"/>
            <a:ext cx="4347135" cy="244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Shape 1181"/>
          <p:cNvSpPr/>
          <p:nvPr/>
        </p:nvSpPr>
        <p:spPr>
          <a:xfrm>
            <a:off x="5111100" y="2497850"/>
            <a:ext cx="23157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 熱帶莽原區</a:t>
            </a:r>
          </a:p>
        </p:txBody>
      </p:sp>
      <p:sp>
        <p:nvSpPr>
          <p:cNvPr id="1182" name="Shape 1182"/>
          <p:cNvSpPr/>
          <p:nvPr/>
        </p:nvSpPr>
        <p:spPr>
          <a:xfrm>
            <a:off x="2438763" y="2497850"/>
            <a:ext cx="17505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 沙漠區</a:t>
            </a:r>
          </a:p>
        </p:txBody>
      </p:sp>
      <p:sp>
        <p:nvSpPr>
          <p:cNvPr id="1183" name="Shape 1183"/>
          <p:cNvSpPr/>
          <p:nvPr/>
        </p:nvSpPr>
        <p:spPr>
          <a:xfrm flipH="1">
            <a:off x="4278493" y="2525900"/>
            <a:ext cx="743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 txBox="1"/>
          <p:nvPr>
            <p:ph type="title"/>
          </p:nvPr>
        </p:nvSpPr>
        <p:spPr>
          <a:xfrm>
            <a:off x="476250" y="53313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這樣就可以規劃導覽了！</a:t>
            </a:r>
          </a:p>
        </p:txBody>
      </p:sp>
      <p:grpSp>
        <p:nvGrpSpPr>
          <p:cNvPr id="1185" name="Shape 1185"/>
          <p:cNvGrpSpPr/>
          <p:nvPr/>
        </p:nvGrpSpPr>
        <p:grpSpPr>
          <a:xfrm>
            <a:off x="3620046" y="3717050"/>
            <a:ext cx="1751508" cy="1816950"/>
            <a:chOff x="3851221" y="3259850"/>
            <a:chExt cx="1751508" cy="1816950"/>
          </a:xfrm>
        </p:grpSpPr>
        <p:pic>
          <p:nvPicPr>
            <p:cNvPr id="1186" name="Shape 11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51221" y="3259850"/>
              <a:ext cx="1751508" cy="181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7" name="Shape 1187"/>
            <p:cNvSpPr/>
            <p:nvPr/>
          </p:nvSpPr>
          <p:spPr>
            <a:xfrm>
              <a:off x="3957775" y="3755910"/>
              <a:ext cx="362100" cy="133500"/>
            </a:xfrm>
            <a:prstGeom prst="roundRect">
              <a:avLst>
                <a:gd fmla="val 16667" name="adj"/>
              </a:avLst>
            </a:prstGeom>
            <a:solidFill>
              <a:srgbClr val="1855A5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3000">
                <a:solidFill>
                  <a:srgbClr val="FFFFFF"/>
                </a:solidFill>
              </a:endParaRPr>
            </a:p>
          </p:txBody>
        </p:sp>
      </p:grpSp>
      <p:sp>
        <p:nvSpPr>
          <p:cNvPr id="1188" name="Shape 1188"/>
          <p:cNvSpPr txBox="1"/>
          <p:nvPr/>
        </p:nvSpPr>
        <p:spPr>
          <a:xfrm rot="900151">
            <a:off x="5218639" y="4630833"/>
            <a:ext cx="2273804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好~厲害！</a:t>
            </a:r>
          </a:p>
        </p:txBody>
      </p:sp>
      <p:sp>
        <p:nvSpPr>
          <p:cNvPr id="1189" name="Shape 1189"/>
          <p:cNvSpPr txBox="1"/>
          <p:nvPr/>
        </p:nvSpPr>
        <p:spPr>
          <a:xfrm>
            <a:off x="3543850" y="4073300"/>
            <a:ext cx="734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000">
                <a:solidFill>
                  <a:schemeClr val="lt1"/>
                </a:solidFill>
              </a:rPr>
              <a:t>❤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6" name="Shape 11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97" name="Shape 1197"/>
          <p:cNvSpPr txBox="1"/>
          <p:nvPr>
            <p:ph type="title"/>
          </p:nvPr>
        </p:nvSpPr>
        <p:spPr>
          <a:xfrm>
            <a:off x="715475" y="3023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複雜的例子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分析三重威脅</a:t>
            </a:r>
          </a:p>
        </p:txBody>
      </p:sp>
      <p:sp>
        <p:nvSpPr>
          <p:cNvPr id="1198" name="Shape 119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199" name="Shape 1199"/>
          <p:cNvGraphicFramePr/>
          <p:nvPr/>
        </p:nvGraphicFramePr>
        <p:xfrm>
          <a:off x="828413" y="15662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116200"/>
                <a:gridCol w="667850"/>
                <a:gridCol w="1380700"/>
                <a:gridCol w="815750"/>
                <a:gridCol w="989100"/>
                <a:gridCol w="1098525"/>
                <a:gridCol w="1098525"/>
              </a:tblGrid>
              <a:tr h="386000">
                <a:tc gridSpan="3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rowSpan="2" hMerge="1"/>
                <a:tc gridSpan="4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hMerge="1"/>
              </a:tr>
              <a:tr h="378100">
                <a:tc gridSpan="3" vMerge="1"/>
                <a:tc hMerge="1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三重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投球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傳球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運球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88725">
                <a:tc rowSpan="8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三重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510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2.08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-0.76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-2.01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075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投球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510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chemeClr val="lt1"/>
                          </a:solidFill>
                        </a:rPr>
                        <a:t>調整後殘差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-2.73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0.05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3.85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38075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傳球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075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調整後</a:t>
                      </a: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1.22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-2.39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1.27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80750">
                <a:tc v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運球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頻率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629300"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調整後</a:t>
                      </a: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殘差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0.00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-1.78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3.25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-1.56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06" name="Shape 1206"/>
          <p:cNvSpPr txBox="1"/>
          <p:nvPr>
            <p:ph type="title"/>
          </p:nvPr>
        </p:nvSpPr>
        <p:spPr>
          <a:xfrm>
            <a:off x="715475" y="3023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複雜的例子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分析三重威脅</a:t>
            </a:r>
          </a:p>
        </p:txBody>
      </p:sp>
      <p:sp>
        <p:nvSpPr>
          <p:cNvPr id="1207" name="Shape 120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8" name="Shape 1208"/>
          <p:cNvSpPr/>
          <p:nvPr/>
        </p:nvSpPr>
        <p:spPr>
          <a:xfrm>
            <a:off x="3504749" y="2322450"/>
            <a:ext cx="21345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三重威脅</a:t>
            </a:r>
          </a:p>
        </p:txBody>
      </p:sp>
      <p:sp>
        <p:nvSpPr>
          <p:cNvPr id="1209" name="Shape 1209"/>
          <p:cNvSpPr/>
          <p:nvPr/>
        </p:nvSpPr>
        <p:spPr>
          <a:xfrm>
            <a:off x="1254274" y="3772350"/>
            <a:ext cx="21345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投球</a:t>
            </a:r>
          </a:p>
        </p:txBody>
      </p:sp>
      <p:sp>
        <p:nvSpPr>
          <p:cNvPr id="1210" name="Shape 1210"/>
          <p:cNvSpPr/>
          <p:nvPr/>
        </p:nvSpPr>
        <p:spPr>
          <a:xfrm>
            <a:off x="3504749" y="5207750"/>
            <a:ext cx="21345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傳球</a:t>
            </a:r>
          </a:p>
        </p:txBody>
      </p:sp>
      <p:sp>
        <p:nvSpPr>
          <p:cNvPr id="1211" name="Shape 1211"/>
          <p:cNvSpPr/>
          <p:nvPr/>
        </p:nvSpPr>
        <p:spPr>
          <a:xfrm>
            <a:off x="5984074" y="3772350"/>
            <a:ext cx="2134500" cy="76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運球</a:t>
            </a:r>
          </a:p>
        </p:txBody>
      </p:sp>
      <p:cxnSp>
        <p:nvCxnSpPr>
          <p:cNvPr id="1212" name="Shape 1212"/>
          <p:cNvCxnSpPr>
            <a:endCxn id="1209" idx="0"/>
          </p:cNvCxnSpPr>
          <p:nvPr/>
        </p:nvCxnSpPr>
        <p:spPr>
          <a:xfrm flipH="1">
            <a:off x="2321524" y="2704050"/>
            <a:ext cx="1183200" cy="1068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13" name="Shape 1213"/>
          <p:cNvCxnSpPr>
            <a:endCxn id="1211" idx="1"/>
          </p:cNvCxnSpPr>
          <p:nvPr/>
        </p:nvCxnSpPr>
        <p:spPr>
          <a:xfrm>
            <a:off x="3388774" y="4154100"/>
            <a:ext cx="259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14" name="Shape 1214"/>
          <p:cNvCxnSpPr>
            <a:stCxn id="1211" idx="2"/>
            <a:endCxn id="1210" idx="3"/>
          </p:cNvCxnSpPr>
          <p:nvPr/>
        </p:nvCxnSpPr>
        <p:spPr>
          <a:xfrm flipH="1">
            <a:off x="5639224" y="4535850"/>
            <a:ext cx="1412100" cy="1053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5" name="Shape 1215"/>
          <p:cNvSpPr txBox="1"/>
          <p:nvPr/>
        </p:nvSpPr>
        <p:spPr>
          <a:xfrm>
            <a:off x="2073725" y="3037950"/>
            <a:ext cx="12588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2.077</a:t>
            </a:r>
          </a:p>
        </p:txBody>
      </p:sp>
      <p:sp>
        <p:nvSpPr>
          <p:cNvPr id="1216" name="Shape 1216"/>
          <p:cNvSpPr txBox="1"/>
          <p:nvPr/>
        </p:nvSpPr>
        <p:spPr>
          <a:xfrm>
            <a:off x="3796000" y="3946600"/>
            <a:ext cx="12588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3.851</a:t>
            </a:r>
          </a:p>
        </p:txBody>
      </p:sp>
      <p:sp>
        <p:nvSpPr>
          <p:cNvPr id="1217" name="Shape 1217"/>
          <p:cNvSpPr txBox="1"/>
          <p:nvPr/>
        </p:nvSpPr>
        <p:spPr>
          <a:xfrm>
            <a:off x="6285900" y="4862400"/>
            <a:ext cx="12588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3.251</a:t>
            </a:r>
          </a:p>
        </p:txBody>
      </p:sp>
      <p:sp>
        <p:nvSpPr>
          <p:cNvPr id="1218" name="Shape 1218"/>
          <p:cNvSpPr/>
          <p:nvPr/>
        </p:nvSpPr>
        <p:spPr>
          <a:xfrm>
            <a:off x="5984075" y="2185413"/>
            <a:ext cx="2587200" cy="902100"/>
          </a:xfrm>
          <a:prstGeom prst="wedgeRoundRectCallout">
            <a:avLst>
              <a:gd fmla="val -62969" name="adj1"/>
              <a:gd fmla="val 139421" name="adj2"/>
              <a:gd fmla="val 0" name="adj3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調整後殘差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越大，線越粗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28810" l="0" r="0" t="5709"/>
          <a:stretch/>
        </p:blipFill>
        <p:spPr>
          <a:xfrm>
            <a:off x="0" y="391475"/>
            <a:ext cx="9144000" cy="44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87" name="Shape 387"/>
          <p:cNvSpPr txBox="1"/>
          <p:nvPr>
            <p:ph type="title"/>
          </p:nvPr>
        </p:nvSpPr>
        <p:spPr>
          <a:xfrm>
            <a:off x="476250" y="4882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資料分析的「天帝之眼」：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序列分析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1075" y="1250650"/>
            <a:ext cx="2576124" cy="36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25" name="Shape 12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注意：只可解釋一階事件序列</a:t>
            </a:r>
          </a:p>
        </p:txBody>
      </p:sp>
      <p:sp>
        <p:nvSpPr>
          <p:cNvPr id="1226" name="Shape 122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正確的結論</a:t>
            </a:r>
          </a:p>
        </p:txBody>
      </p:sp>
      <p:sp>
        <p:nvSpPr>
          <p:cNvPr id="1227" name="Shape 1227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事件「三重威脅」到事件「投球」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事件「投球」到事件「運球」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zh-TW">
                <a:solidFill>
                  <a:schemeClr val="dk1"/>
                </a:solidFill>
              </a:rPr>
              <a:t>事件「運球」到事件「傳球」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以上序列出現顯著轉移</a:t>
            </a:r>
          </a:p>
        </p:txBody>
      </p:sp>
      <p:sp>
        <p:nvSpPr>
          <p:cNvPr id="1228" name="Shape 122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事件「三重威脅」到事件「投球」、再到事件「投球」、再到事件「運球」、最後是事件「傳球」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(未檢定序列</a:t>
            </a:r>
          </a:p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是否出現顯著轉移)</a:t>
            </a:r>
          </a:p>
        </p:txBody>
      </p:sp>
      <p:sp>
        <p:nvSpPr>
          <p:cNvPr id="1229" name="Shape 122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>
                <a:solidFill>
                  <a:srgbClr val="FF0000"/>
                </a:solidFill>
              </a:rPr>
              <a:t>錯誤的結論</a:t>
            </a:r>
          </a:p>
        </p:txBody>
      </p:sp>
      <p:sp>
        <p:nvSpPr>
          <p:cNvPr id="1230" name="Shape 123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Shape 12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37" name="Shape 123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實作：序列分析</a:t>
            </a:r>
          </a:p>
        </p:txBody>
      </p:sp>
      <p:sp>
        <p:nvSpPr>
          <p:cNvPr id="1238" name="Shape 123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5.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914" y="2301950"/>
            <a:ext cx="3682163" cy="38153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45" name="Shape 12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46" name="Shape 12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序列分析計算器</a:t>
            </a:r>
          </a:p>
        </p:txBody>
      </p:sp>
      <p:sp>
        <p:nvSpPr>
          <p:cNvPr id="1247" name="Shape 124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8" name="Shape 1248"/>
          <p:cNvSpPr/>
          <p:nvPr/>
        </p:nvSpPr>
        <p:spPr>
          <a:xfrm>
            <a:off x="3250206" y="5082850"/>
            <a:ext cx="2643600" cy="109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序列分析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計算器</a:t>
            </a:r>
          </a:p>
        </p:txBody>
      </p:sp>
      <p:pic>
        <p:nvPicPr>
          <p:cNvPr descr="[Slide] web page 網頁 Slide" id="1249" name="Shape 1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106" y="3951250"/>
            <a:ext cx="1243800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56" name="Shape 125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257" name="Shape 1257"/>
          <p:cNvGraphicFramePr/>
          <p:nvPr/>
        </p:nvGraphicFramePr>
        <p:xfrm>
          <a:off x="396650" y="249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121250"/>
                <a:gridCol w="695175"/>
                <a:gridCol w="2386450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研究對象</a:t>
                      </a:r>
                      <a:br>
                        <a:rPr b="1" lang="zh-TW" sz="1800">
                          <a:solidFill>
                            <a:srgbClr val="FFFFFF"/>
                          </a:solidFill>
                        </a:rPr>
                      </a:b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 </a:t>
                      </a:r>
                      <a:r>
                        <a:rPr lang="zh-TW" sz="2400"/>
                        <a:t>熱帶莽原區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 熱帶莽原區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 叢林區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 沙漠區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 熱帶莽原區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 沙漠區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 熱帶莽原區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8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 叢林區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 叢林區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10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C 沙漠區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258" name="Shape 1258"/>
          <p:cNvSpPr txBox="1"/>
          <p:nvPr/>
        </p:nvSpPr>
        <p:spPr>
          <a:xfrm>
            <a:off x="4747925" y="2413300"/>
            <a:ext cx="37458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56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案例數量：10筆</a:t>
            </a:r>
          </a:p>
        </p:txBody>
      </p:sp>
      <p:sp>
        <p:nvSpPr>
          <p:cNvPr id="1259" name="Shape 1259"/>
          <p:cNvSpPr txBox="1"/>
          <p:nvPr/>
        </p:nvSpPr>
        <p:spPr>
          <a:xfrm>
            <a:off x="4747925" y="1256850"/>
            <a:ext cx="3745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遊客所在區域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事件序列資料表</a:t>
            </a:r>
          </a:p>
        </p:txBody>
      </p:sp>
      <p:pic>
        <p:nvPicPr>
          <p:cNvPr id="1260" name="Shape 1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825" y="3397100"/>
            <a:ext cx="2671050" cy="27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Shape 1261"/>
          <p:cNvSpPr/>
          <p:nvPr/>
        </p:nvSpPr>
        <p:spPr>
          <a:xfrm>
            <a:off x="4833320" y="4153591"/>
            <a:ext cx="552300" cy="203700"/>
          </a:xfrm>
          <a:prstGeom prst="roundRect">
            <a:avLst>
              <a:gd fmla="val 16667" name="adj"/>
            </a:avLst>
          </a:prstGeom>
          <a:solidFill>
            <a:srgbClr val="1855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262" name="Shape 1262"/>
          <p:cNvSpPr txBox="1"/>
          <p:nvPr/>
        </p:nvSpPr>
        <p:spPr>
          <a:xfrm rot="900151">
            <a:off x="6716314" y="4055121"/>
            <a:ext cx="2273804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幫幫BOSS吧！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69" name="Shape 12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0" name="Shape 12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實作學習單</a:t>
            </a:r>
          </a:p>
        </p:txBody>
      </p:sp>
      <p:sp>
        <p:nvSpPr>
          <p:cNvPr id="1271" name="Shape 1271"/>
          <p:cNvSpPr/>
          <p:nvPr/>
        </p:nvSpPr>
        <p:spPr>
          <a:xfrm>
            <a:off x="3250200" y="3321675"/>
            <a:ext cx="26436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實作：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序列分析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.docx</a:t>
            </a:r>
          </a:p>
        </p:txBody>
      </p:sp>
      <p:pic>
        <p:nvPicPr>
          <p:cNvPr descr="[slide] google doc document homepage webpage slide" id="1272" name="Shape 1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75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79" name="Shape 127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W13-a. </a:t>
            </a:r>
            <a:r>
              <a:rPr lang="zh-TW"/>
              <a:t>序列分析</a:t>
            </a:r>
          </a:p>
        </p:txBody>
      </p:sp>
      <p:sp>
        <p:nvSpPr>
          <p:cNvPr id="1280" name="Shape 1280"/>
          <p:cNvSpPr txBox="1"/>
          <p:nvPr/>
        </p:nvSpPr>
        <p:spPr>
          <a:xfrm>
            <a:off x="4597250" y="1783075"/>
            <a:ext cx="40707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下載CSV檔案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上傳CSV檔案到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序列分析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計算器」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解讀報表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撰寫結論</a:t>
            </a:r>
          </a:p>
        </p:txBody>
      </p:sp>
      <p:pic>
        <p:nvPicPr>
          <p:cNvPr descr="google spreadsheet.png" id="1281" name="Shape 1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11" y="1943725"/>
            <a:ext cx="687739" cy="88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web page 網頁 Slide" id="1282" name="Shape 1282"/>
          <p:cNvPicPr preferRelativeResize="0"/>
          <p:nvPr/>
        </p:nvPicPr>
        <p:blipFill rotWithShape="1">
          <a:blip r:embed="rId4">
            <a:alphaModFix/>
          </a:blip>
          <a:srcRect b="6015" l="14758" r="14489" t="0"/>
          <a:stretch/>
        </p:blipFill>
        <p:spPr>
          <a:xfrm>
            <a:off x="3713400" y="3178082"/>
            <a:ext cx="656115" cy="871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google doc document homepage webpage slide" id="1283" name="Shape 1283"/>
          <p:cNvPicPr preferRelativeResize="0"/>
          <p:nvPr/>
        </p:nvPicPr>
        <p:blipFill rotWithShape="1">
          <a:blip r:embed="rId5">
            <a:alphaModFix/>
          </a:blip>
          <a:srcRect b="9842" l="15319" r="15519" t="2044"/>
          <a:stretch/>
        </p:blipFill>
        <p:spPr>
          <a:xfrm>
            <a:off x="3736844" y="4714178"/>
            <a:ext cx="664296" cy="846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4" name="Shape 1284"/>
          <p:cNvCxnSpPr/>
          <p:nvPr/>
        </p:nvCxnSpPr>
        <p:spPr>
          <a:xfrm>
            <a:off x="3676175" y="296562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85" name="Shape 1285"/>
          <p:cNvCxnSpPr/>
          <p:nvPr/>
        </p:nvCxnSpPr>
        <p:spPr>
          <a:xfrm>
            <a:off x="3676175" y="458437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86" name="Shape 128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1. 下載CSV檔案</a:t>
            </a:r>
          </a:p>
        </p:txBody>
      </p:sp>
      <p:sp>
        <p:nvSpPr>
          <p:cNvPr id="1293" name="Shape 129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descr="google spreadsheet.png" id="1295" name="Shape 1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5" y="169425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Shape 1296"/>
          <p:cNvSpPr/>
          <p:nvPr/>
        </p:nvSpPr>
        <p:spPr>
          <a:xfrm>
            <a:off x="614750" y="3321675"/>
            <a:ext cx="22482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dk1"/>
                </a:solidFill>
              </a:rPr>
              <a:t>實作：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dk1"/>
                </a:solidFill>
              </a:rPr>
              <a:t>序列分析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zh-TW" sz="3200">
                <a:solidFill>
                  <a:schemeClr val="dk1"/>
                </a:solidFill>
              </a:rPr>
              <a:t>.docx</a:t>
            </a:r>
          </a:p>
        </p:txBody>
      </p:sp>
      <p:pic>
        <p:nvPicPr>
          <p:cNvPr descr="[slide] google doc document homepage webpage slide" id="1297" name="Shape 1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313" y="2452325"/>
            <a:ext cx="1227075" cy="12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Shape 1298"/>
          <p:cNvSpPr/>
          <p:nvPr/>
        </p:nvSpPr>
        <p:spPr>
          <a:xfrm>
            <a:off x="6047275" y="3321675"/>
            <a:ext cx="25713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遊客所在區域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事件序列資料表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data.csv</a:t>
            </a:r>
          </a:p>
        </p:txBody>
      </p:sp>
      <p:pic>
        <p:nvPicPr>
          <p:cNvPr descr="google spreadsheet.png" id="1299" name="Shape 1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025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Shape 1300"/>
          <p:cNvSpPr/>
          <p:nvPr/>
        </p:nvSpPr>
        <p:spPr>
          <a:xfrm flipH="1">
            <a:off x="2684552" y="4150000"/>
            <a:ext cx="873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1" name="Shape 1301"/>
          <p:cNvSpPr/>
          <p:nvPr/>
        </p:nvSpPr>
        <p:spPr>
          <a:xfrm>
            <a:off x="3714238" y="3321675"/>
            <a:ext cx="1737300" cy="228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遊客所在區域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事件序列資料表</a:t>
            </a:r>
          </a:p>
        </p:txBody>
      </p:sp>
      <p:pic>
        <p:nvPicPr>
          <p:cNvPr descr="google spreadsheet.png" id="1302" name="Shape 1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6075" y="255720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Shape 1303"/>
          <p:cNvSpPr/>
          <p:nvPr/>
        </p:nvSpPr>
        <p:spPr>
          <a:xfrm flipH="1">
            <a:off x="5326677" y="4150000"/>
            <a:ext cx="873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Shape 1309"/>
          <p:cNvPicPr preferRelativeResize="0"/>
          <p:nvPr/>
        </p:nvPicPr>
        <p:blipFill rotWithShape="1">
          <a:blip r:embed="rId3">
            <a:alphaModFix/>
          </a:blip>
          <a:srcRect b="48559" l="0" r="43403" t="0"/>
          <a:stretch/>
        </p:blipFill>
        <p:spPr>
          <a:xfrm>
            <a:off x="3430175" y="1551275"/>
            <a:ext cx="5713826" cy="5306721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Shape 13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311" name="Shape 13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2. 上傳CSV檔案</a:t>
            </a:r>
          </a:p>
        </p:txBody>
      </p:sp>
      <p:sp>
        <p:nvSpPr>
          <p:cNvPr id="1312" name="Shape 131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313" name="Shape 1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Shape 1314"/>
          <p:cNvSpPr/>
          <p:nvPr/>
        </p:nvSpPr>
        <p:spPr>
          <a:xfrm>
            <a:off x="278950" y="3324325"/>
            <a:ext cx="2925000" cy="195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遊客所在區域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事件序列資料表 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 data.csv</a:t>
            </a:r>
          </a:p>
        </p:txBody>
      </p:sp>
      <p:pic>
        <p:nvPicPr>
          <p:cNvPr descr="google spreadsheet.png" id="1315" name="Shape 13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4575" y="2559850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/>
          <p:nvPr/>
        </p:nvSpPr>
        <p:spPr>
          <a:xfrm>
            <a:off x="4035200" y="3946650"/>
            <a:ext cx="2925000" cy="68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17" name="Shape 1317"/>
          <p:cNvSpPr/>
          <p:nvPr/>
        </p:nvSpPr>
        <p:spPr>
          <a:xfrm flipH="1">
            <a:off x="3127750" y="40151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Input：</a:t>
            </a:r>
            <a:r>
              <a:rPr lang="zh-TW"/>
              <a:t>輸入事件序列資料表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分類與循序樣式探勘：序列分析不需要使用此功能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事件轉移表編輯器：可自訂事件轉移表的資料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Setting：設定細節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Result：顯示報表</a:t>
            </a:r>
          </a:p>
        </p:txBody>
      </p:sp>
      <p:sp>
        <p:nvSpPr>
          <p:cNvPr id="1324" name="Shape 13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25" name="Shape 13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序列分析計算器功能介紹</a:t>
            </a:r>
          </a:p>
        </p:txBody>
      </p:sp>
      <p:sp>
        <p:nvSpPr>
          <p:cNvPr id="1326" name="Shape 13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327" name="Shape 1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Shape 1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090" y="0"/>
            <a:ext cx="4818920" cy="685800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34" name="Shape 13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335" name="Shape 133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6" name="Shape 133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觀察樣本統計摘要表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事件統計表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事件轉移表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序列分析結果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事件轉移圖</a:t>
            </a:r>
          </a:p>
        </p:txBody>
      </p:sp>
      <p:sp>
        <p:nvSpPr>
          <p:cNvPr id="1337" name="Shape 1337"/>
          <p:cNvSpPr txBox="1"/>
          <p:nvPr>
            <p:ph type="title"/>
          </p:nvPr>
        </p:nvSpPr>
        <p:spPr>
          <a:xfrm>
            <a:off x="476250" y="169425"/>
            <a:ext cx="37617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3. 解讀報表</a:t>
            </a:r>
          </a:p>
        </p:txBody>
      </p:sp>
      <p:pic>
        <p:nvPicPr>
          <p:cNvPr descr="[Slide] web page 網頁 Slide" id="1338" name="Shape 1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Shape 1339"/>
          <p:cNvSpPr/>
          <p:nvPr/>
        </p:nvSpPr>
        <p:spPr>
          <a:xfrm>
            <a:off x="3818750" y="494030"/>
            <a:ext cx="602400" cy="594600"/>
          </a:xfrm>
          <a:prstGeom prst="wedgeEllipseCallout">
            <a:avLst>
              <a:gd fmla="val 80951" name="adj1"/>
              <a:gd fmla="val 64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340" name="Shape 1340"/>
          <p:cNvSpPr/>
          <p:nvPr/>
        </p:nvSpPr>
        <p:spPr>
          <a:xfrm>
            <a:off x="3818750" y="1138555"/>
            <a:ext cx="602400" cy="594600"/>
          </a:xfrm>
          <a:prstGeom prst="wedgeEllipseCallout">
            <a:avLst>
              <a:gd fmla="val 80951" name="adj1"/>
              <a:gd fmla="val 64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341" name="Shape 1341"/>
          <p:cNvSpPr/>
          <p:nvPr/>
        </p:nvSpPr>
        <p:spPr>
          <a:xfrm>
            <a:off x="3818750" y="2460880"/>
            <a:ext cx="602400" cy="594600"/>
          </a:xfrm>
          <a:prstGeom prst="wedgeEllipseCallout">
            <a:avLst>
              <a:gd fmla="val 80951" name="adj1"/>
              <a:gd fmla="val 64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342" name="Shape 1342"/>
          <p:cNvSpPr/>
          <p:nvPr/>
        </p:nvSpPr>
        <p:spPr>
          <a:xfrm>
            <a:off x="3818750" y="5113730"/>
            <a:ext cx="602400" cy="594600"/>
          </a:xfrm>
          <a:prstGeom prst="wedgeEllipseCallout">
            <a:avLst>
              <a:gd fmla="val 80951" name="adj1"/>
              <a:gd fmla="val 64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343" name="Shape 1343"/>
          <p:cNvSpPr/>
          <p:nvPr/>
        </p:nvSpPr>
        <p:spPr>
          <a:xfrm>
            <a:off x="3818750" y="6132180"/>
            <a:ext cx="602400" cy="594600"/>
          </a:xfrm>
          <a:prstGeom prst="wedgeEllipseCallout">
            <a:avLst>
              <a:gd fmla="val 80951" name="adj1"/>
              <a:gd fmla="val 64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96" name="Shape 396"/>
          <p:cNvSpPr txBox="1"/>
          <p:nvPr>
            <p:ph type="title"/>
          </p:nvPr>
        </p:nvSpPr>
        <p:spPr>
          <a:xfrm>
            <a:off x="476250" y="4882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資料分析的「天帝之眼」：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序列分析</a:t>
            </a:r>
          </a:p>
        </p:txBody>
      </p:sp>
      <p:graphicFrame>
        <p:nvGraphicFramePr>
          <p:cNvPr id="397" name="Shape 397"/>
          <p:cNvGraphicFramePr/>
          <p:nvPr/>
        </p:nvGraphicFramePr>
        <p:xfrm>
          <a:off x="1926275" y="115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487325"/>
                <a:gridCol w="1464975"/>
                <a:gridCol w="845650"/>
                <a:gridCol w="860175"/>
                <a:gridCol w="816650"/>
                <a:gridCol w="816675"/>
              </a:tblGrid>
              <a:tr h="3810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4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後續動作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hMerge="1"/>
              </a:tr>
              <a:tr h="381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三重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投球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傳球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運球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 rowSpan="4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前一動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作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三重威脅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投球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傳球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運球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5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7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50" name="Shape 135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1" name="Shape 13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7500"/>
              <a:buFont typeface="Arial"/>
              <a:buNone/>
            </a:pPr>
            <a:r>
              <a:rPr lang="zh-TW"/>
              <a:t>觀察樣本統計摘要表 &amp;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事件統計表</a:t>
            </a:r>
          </a:p>
        </p:txBody>
      </p:sp>
      <p:pic>
        <p:nvPicPr>
          <p:cNvPr descr="[Slide] web page 網頁 Slide" id="1352" name="Shape 1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Shape 1353"/>
          <p:cNvPicPr preferRelativeResize="0"/>
          <p:nvPr/>
        </p:nvPicPr>
        <p:blipFill rotWithShape="1">
          <a:blip r:embed="rId4">
            <a:alphaModFix/>
          </a:blip>
          <a:srcRect b="64909" l="0" r="0" t="0"/>
          <a:stretch/>
        </p:blipFill>
        <p:spPr>
          <a:xfrm>
            <a:off x="698775" y="2168275"/>
            <a:ext cx="7746450" cy="38684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54" name="Shape 1354"/>
          <p:cNvSpPr/>
          <p:nvPr/>
        </p:nvSpPr>
        <p:spPr>
          <a:xfrm>
            <a:off x="1055850" y="3203150"/>
            <a:ext cx="3352200" cy="69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355" name="Shape 1355"/>
          <p:cNvSpPr/>
          <p:nvPr/>
        </p:nvSpPr>
        <p:spPr>
          <a:xfrm>
            <a:off x="1055850" y="4305150"/>
            <a:ext cx="2102700" cy="124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62" name="Shape 13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序列分析結果與事件轉移圖</a:t>
            </a:r>
          </a:p>
        </p:txBody>
      </p:sp>
      <p:sp>
        <p:nvSpPr>
          <p:cNvPr id="1363" name="Shape 136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web page 網頁 Slide" id="1364" name="Shape 1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00" y="1694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Shape 1365"/>
          <p:cNvPicPr preferRelativeResize="0"/>
          <p:nvPr/>
        </p:nvPicPr>
        <p:blipFill rotWithShape="1">
          <a:blip r:embed="rId4">
            <a:alphaModFix/>
          </a:blip>
          <a:srcRect b="14802" l="10140" r="52051" t="79063"/>
          <a:stretch/>
        </p:blipFill>
        <p:spPr>
          <a:xfrm>
            <a:off x="1100925" y="4758074"/>
            <a:ext cx="7420601" cy="131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Shape 1366"/>
          <p:cNvSpPr txBox="1"/>
          <p:nvPr>
            <p:ph idx="1" type="body"/>
          </p:nvPr>
        </p:nvSpPr>
        <p:spPr>
          <a:xfrm>
            <a:off x="476250" y="2721300"/>
            <a:ext cx="8191500" cy="203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序列分析結果：</a:t>
            </a:r>
          </a:p>
          <a:p>
            <a:pPr indent="-381000" lvl="0" marL="457200" rtl="0"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事件「C 沙漠區」到事件「A 熱帶莽原區」</a:t>
            </a:r>
            <a:b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調整後殘差為2.268。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以上序列出現顯著轉移。</a:t>
            </a:r>
          </a:p>
        </p:txBody>
      </p:sp>
      <p:pic>
        <p:nvPicPr>
          <p:cNvPr id="1367" name="Shape 1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675" y="2054275"/>
            <a:ext cx="710050" cy="6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Shape 1368"/>
          <p:cNvSpPr/>
          <p:nvPr/>
        </p:nvSpPr>
        <p:spPr>
          <a:xfrm rot="899780">
            <a:off x="794276" y="1694860"/>
            <a:ext cx="2132115" cy="339188"/>
          </a:xfrm>
          <a:prstGeom prst="wedgeRoundRectCallout">
            <a:avLst>
              <a:gd fmla="val -27884" name="adj1"/>
              <a:gd fmla="val 92485" name="adj2"/>
              <a:gd fmla="val 0" name="adj3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回家再自己按按看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75" name="Shape 1375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4. 撰寫結論：結論寫作框架</a:t>
            </a:r>
          </a:p>
        </p:txBody>
      </p:sp>
      <p:sp>
        <p:nvSpPr>
          <p:cNvPr id="1376" name="Shape 137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377" name="Shape 1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8" name="Shape 1378"/>
          <p:cNvGraphicFramePr/>
          <p:nvPr/>
        </p:nvGraphicFramePr>
        <p:xfrm>
          <a:off x="1692000" y="162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{2C4230A0-5AF0-4599-B437-44E42FD27992}</a:tableStyleId>
              </a:tblPr>
              <a:tblGrid>
                <a:gridCol w="57600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研究目的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rPr lang="zh-TW" sz="2400"/>
                        <a:t>XXXX</a:t>
                      </a:r>
                      <a:r>
                        <a:rPr lang="zh-TW" sz="2400" u="sng"/>
                        <a:t>(</a:t>
                      </a:r>
                      <a:r>
                        <a:rPr lang="zh-TW" sz="2400" u="sng"/>
                        <a:t>事件編碼</a:t>
                      </a:r>
                      <a:r>
                        <a:rPr lang="zh-TW" sz="2400" u="sng"/>
                        <a:t>)</a:t>
                      </a:r>
                      <a:r>
                        <a:rPr lang="zh-TW" sz="2400"/>
                        <a:t>XXXXXX</a:t>
                      </a: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樣本敘述統計量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142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560"/>
                        </a:spcBef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3500" marB="63500" marR="63500" marL="63500"/>
                </a:tc>
              </a:tr>
              <a:tr h="40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序列分析結果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7817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40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事件轉移圖</a:t>
                      </a:r>
                    </a:p>
                  </a:txBody>
                  <a:tcPr marT="63500" marB="63500" marR="63500" marL="63500">
                    <a:solidFill>
                      <a:srgbClr val="38761D"/>
                    </a:solidFill>
                  </a:tcPr>
                </a:tc>
              </a:tr>
              <a:tr h="405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79" name="Shape 1379"/>
          <p:cNvSpPr/>
          <p:nvPr/>
        </p:nvSpPr>
        <p:spPr>
          <a:xfrm>
            <a:off x="2047300" y="4348175"/>
            <a:ext cx="24879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顯著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轉移序列</a:t>
            </a:r>
          </a:p>
        </p:txBody>
      </p:sp>
      <p:sp>
        <p:nvSpPr>
          <p:cNvPr id="1380" name="Shape 1380"/>
          <p:cNvSpPr/>
          <p:nvPr/>
        </p:nvSpPr>
        <p:spPr>
          <a:xfrm>
            <a:off x="4608901" y="4348175"/>
            <a:ext cx="2527200" cy="435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無顯著轉移序列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Shape 13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87" name="Shape 13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4-1. 研究目的 (框架)</a:t>
            </a:r>
          </a:p>
        </p:txBody>
      </p:sp>
      <p:sp>
        <p:nvSpPr>
          <p:cNvPr id="1388" name="Shape 138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9" name="Shape 1389"/>
          <p:cNvSpPr/>
          <p:nvPr/>
        </p:nvSpPr>
        <p:spPr>
          <a:xfrm>
            <a:off x="670900" y="1903413"/>
            <a:ext cx="29748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研究目的</a:t>
            </a:r>
          </a:p>
        </p:txBody>
      </p:sp>
      <p:pic>
        <p:nvPicPr>
          <p:cNvPr descr="[slide] google doc document homepage webpage slide" id="1390" name="Shape 1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 txBox="1"/>
          <p:nvPr/>
        </p:nvSpPr>
        <p:spPr>
          <a:xfrm>
            <a:off x="476250" y="2486125"/>
            <a:ext cx="81915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本研究使用序列分析來檢定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研究對象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的行為序列資料中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寫出每一個事件「編碼」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之間是否有顯著轉移。</a:t>
            </a:r>
          </a:p>
        </p:txBody>
      </p:sp>
      <p:pic>
        <p:nvPicPr>
          <p:cNvPr id="1392" name="Shape 1392"/>
          <p:cNvPicPr preferRelativeResize="0"/>
          <p:nvPr/>
        </p:nvPicPr>
        <p:blipFill rotWithShape="1">
          <a:blip r:embed="rId4">
            <a:alphaModFix/>
          </a:blip>
          <a:srcRect b="64910" l="0" r="53665" t="16517"/>
          <a:stretch/>
        </p:blipFill>
        <p:spPr>
          <a:xfrm>
            <a:off x="2276800" y="3965300"/>
            <a:ext cx="4590400" cy="261837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93" name="Shape 1393"/>
          <p:cNvSpPr/>
          <p:nvPr/>
        </p:nvSpPr>
        <p:spPr>
          <a:xfrm>
            <a:off x="2669500" y="4320100"/>
            <a:ext cx="1648500" cy="213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00" name="Shape 14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4-1. 研究目的 (填空)</a:t>
            </a:r>
          </a:p>
        </p:txBody>
      </p:sp>
      <p:sp>
        <p:nvSpPr>
          <p:cNvPr id="1401" name="Shape 140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2" name="Shape 1402"/>
          <p:cNvSpPr txBox="1"/>
          <p:nvPr/>
        </p:nvSpPr>
        <p:spPr>
          <a:xfrm>
            <a:off x="476250" y="2486125"/>
            <a:ext cx="81915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本研究使用序列分析來檢定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遊客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的行為序列資料中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事件「A 熱帶莽原區」、事件「B 叢林區」與事件「C 沙漠區」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之間是否有顯著轉移。</a:t>
            </a:r>
          </a:p>
        </p:txBody>
      </p:sp>
      <p:sp>
        <p:nvSpPr>
          <p:cNvPr id="1403" name="Shape 1403"/>
          <p:cNvSpPr/>
          <p:nvPr/>
        </p:nvSpPr>
        <p:spPr>
          <a:xfrm>
            <a:off x="670900" y="1903413"/>
            <a:ext cx="29748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研究目的</a:t>
            </a:r>
          </a:p>
        </p:txBody>
      </p:sp>
      <p:pic>
        <p:nvPicPr>
          <p:cNvPr descr="[slide] google doc document homepage webpage slide" id="1404" name="Shape 1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Shape 1405"/>
          <p:cNvPicPr preferRelativeResize="0"/>
          <p:nvPr/>
        </p:nvPicPr>
        <p:blipFill rotWithShape="1">
          <a:blip r:embed="rId4">
            <a:alphaModFix/>
          </a:blip>
          <a:srcRect b="64910" l="0" r="53665" t="16517"/>
          <a:stretch/>
        </p:blipFill>
        <p:spPr>
          <a:xfrm>
            <a:off x="2276800" y="3965300"/>
            <a:ext cx="4590400" cy="261837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06" name="Shape 1406"/>
          <p:cNvSpPr/>
          <p:nvPr/>
        </p:nvSpPr>
        <p:spPr>
          <a:xfrm>
            <a:off x="2669500" y="4320100"/>
            <a:ext cx="1648500" cy="2134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13" name="Shape 14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4-2. 樣本敘述統計量(框架)</a:t>
            </a:r>
          </a:p>
        </p:txBody>
      </p:sp>
      <p:sp>
        <p:nvSpPr>
          <p:cNvPr id="1414" name="Shape 141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[slide] google doc document homepage webpage slide" id="1415" name="Shape 1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Shape 1416"/>
          <p:cNvSpPr txBox="1"/>
          <p:nvPr/>
        </p:nvSpPr>
        <p:spPr>
          <a:xfrm>
            <a:off x="231375" y="2486125"/>
            <a:ext cx="4568400" cy="3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研究對象共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研究對象數量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位，事件總數為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事件總數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次。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每個事件編碼都寫一次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</a:p>
          <a:p>
            <a:pPr indent="-381000" lvl="1" marL="914400" rtl="0">
              <a:lnSpc>
                <a:spcPct val="115000"/>
              </a:lnSpc>
              <a:spcBef>
                <a:spcPts val="560"/>
              </a:spcBef>
              <a:buClr>
                <a:srgbClr val="4F81BD"/>
              </a:buClr>
              <a:buSzPct val="1000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事件「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事件編碼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」出現次數為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出現頻率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次，佔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出現百分比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雙事件轉移序列總數為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序列總數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次。</a:t>
            </a:r>
          </a:p>
        </p:txBody>
      </p:sp>
      <p:sp>
        <p:nvSpPr>
          <p:cNvPr id="1417" name="Shape 1417"/>
          <p:cNvSpPr/>
          <p:nvPr/>
        </p:nvSpPr>
        <p:spPr>
          <a:xfrm>
            <a:off x="670900" y="1903425"/>
            <a:ext cx="328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樣本敘述統計量</a:t>
            </a:r>
          </a:p>
        </p:txBody>
      </p:sp>
      <p:pic>
        <p:nvPicPr>
          <p:cNvPr id="1418" name="Shape 1418"/>
          <p:cNvPicPr preferRelativeResize="0"/>
          <p:nvPr/>
        </p:nvPicPr>
        <p:blipFill rotWithShape="1">
          <a:blip r:embed="rId4">
            <a:alphaModFix/>
          </a:blip>
          <a:srcRect b="64909" l="3021" r="44704" t="7243"/>
          <a:stretch/>
        </p:blipFill>
        <p:spPr>
          <a:xfrm>
            <a:off x="4799650" y="1264225"/>
            <a:ext cx="4049400" cy="30699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19" name="Shape 1419"/>
          <p:cNvSpPr/>
          <p:nvPr/>
        </p:nvSpPr>
        <p:spPr>
          <a:xfrm>
            <a:off x="4922500" y="1500675"/>
            <a:ext cx="3352200" cy="69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20" name="Shape 1420"/>
          <p:cNvSpPr/>
          <p:nvPr/>
        </p:nvSpPr>
        <p:spPr>
          <a:xfrm>
            <a:off x="4922500" y="2602675"/>
            <a:ext cx="3136800" cy="124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421" name="Shape 1421"/>
          <p:cNvPicPr preferRelativeResize="0"/>
          <p:nvPr/>
        </p:nvPicPr>
        <p:blipFill rotWithShape="1">
          <a:blip r:embed="rId4">
            <a:alphaModFix/>
          </a:blip>
          <a:srcRect b="33930" l="33345" r="4845" t="47163"/>
          <a:stretch/>
        </p:blipFill>
        <p:spPr>
          <a:xfrm>
            <a:off x="4836737" y="4672900"/>
            <a:ext cx="3975225" cy="173039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22" name="Shape 1422"/>
          <p:cNvSpPr/>
          <p:nvPr/>
        </p:nvSpPr>
        <p:spPr>
          <a:xfrm>
            <a:off x="5047300" y="4883700"/>
            <a:ext cx="1853100" cy="3663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事件轉移表</a:t>
            </a:r>
          </a:p>
        </p:txBody>
      </p:sp>
      <p:sp>
        <p:nvSpPr>
          <p:cNvPr id="1423" name="Shape 1423"/>
          <p:cNvSpPr/>
          <p:nvPr/>
        </p:nvSpPr>
        <p:spPr>
          <a:xfrm>
            <a:off x="8135000" y="5817475"/>
            <a:ext cx="677100" cy="3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30" name="Shape 14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4-2. 樣本敘述統計量(填空)</a:t>
            </a:r>
          </a:p>
        </p:txBody>
      </p:sp>
      <p:sp>
        <p:nvSpPr>
          <p:cNvPr id="1431" name="Shape 143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2" name="Shape 1432"/>
          <p:cNvSpPr txBox="1"/>
          <p:nvPr/>
        </p:nvSpPr>
        <p:spPr>
          <a:xfrm>
            <a:off x="231375" y="2486125"/>
            <a:ext cx="4568400" cy="3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研究對象共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位，事件總數為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次。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事件「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A 熱帶莽原區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」出現次數為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次，佔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40%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；事件「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B 叢林區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」出現次數為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次，佔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30%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；事件「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C 沙漠區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」出現次數為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次，佔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30%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雙事件轉移序列總數為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9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次。</a:t>
            </a:r>
          </a:p>
        </p:txBody>
      </p:sp>
      <p:sp>
        <p:nvSpPr>
          <p:cNvPr id="1433" name="Shape 1433"/>
          <p:cNvSpPr/>
          <p:nvPr/>
        </p:nvSpPr>
        <p:spPr>
          <a:xfrm>
            <a:off x="670900" y="1903425"/>
            <a:ext cx="328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樣本</a:t>
            </a:r>
            <a:r>
              <a:rPr lang="zh-TW" sz="3200">
                <a:solidFill>
                  <a:srgbClr val="FFFFFF"/>
                </a:solidFill>
              </a:rPr>
              <a:t>敘述統計量</a:t>
            </a:r>
          </a:p>
        </p:txBody>
      </p:sp>
      <p:pic>
        <p:nvPicPr>
          <p:cNvPr descr="[slide] google doc document homepage webpage slide" id="1434" name="Shape 1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Shape 1435"/>
          <p:cNvPicPr preferRelativeResize="0"/>
          <p:nvPr/>
        </p:nvPicPr>
        <p:blipFill rotWithShape="1">
          <a:blip r:embed="rId4">
            <a:alphaModFix/>
          </a:blip>
          <a:srcRect b="64909" l="3021" r="44704" t="7243"/>
          <a:stretch/>
        </p:blipFill>
        <p:spPr>
          <a:xfrm>
            <a:off x="4799650" y="1264225"/>
            <a:ext cx="4049400" cy="30699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36" name="Shape 1436"/>
          <p:cNvSpPr/>
          <p:nvPr/>
        </p:nvSpPr>
        <p:spPr>
          <a:xfrm>
            <a:off x="4922500" y="1500675"/>
            <a:ext cx="3352200" cy="69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437" name="Shape 1437"/>
          <p:cNvSpPr/>
          <p:nvPr/>
        </p:nvSpPr>
        <p:spPr>
          <a:xfrm>
            <a:off x="4922500" y="2602675"/>
            <a:ext cx="3136800" cy="124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438" name="Shape 1438"/>
          <p:cNvPicPr preferRelativeResize="0"/>
          <p:nvPr/>
        </p:nvPicPr>
        <p:blipFill rotWithShape="1">
          <a:blip r:embed="rId4">
            <a:alphaModFix/>
          </a:blip>
          <a:srcRect b="33930" l="33345" r="4845" t="47163"/>
          <a:stretch/>
        </p:blipFill>
        <p:spPr>
          <a:xfrm>
            <a:off x="4836737" y="4672900"/>
            <a:ext cx="3975225" cy="1730399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439" name="Shape 1439"/>
          <p:cNvSpPr/>
          <p:nvPr/>
        </p:nvSpPr>
        <p:spPr>
          <a:xfrm>
            <a:off x="5047300" y="4883700"/>
            <a:ext cx="1853100" cy="3663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事件轉移表</a:t>
            </a:r>
          </a:p>
        </p:txBody>
      </p:sp>
      <p:sp>
        <p:nvSpPr>
          <p:cNvPr id="1440" name="Shape 1440"/>
          <p:cNvSpPr/>
          <p:nvPr/>
        </p:nvSpPr>
        <p:spPr>
          <a:xfrm>
            <a:off x="8135000" y="5817475"/>
            <a:ext cx="677100" cy="32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47" name="Shape 144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4-3. </a:t>
            </a:r>
            <a:r>
              <a:rPr lang="zh-TW"/>
              <a:t>序列分析結果 (冗長)</a:t>
            </a:r>
          </a:p>
        </p:txBody>
      </p:sp>
      <p:sp>
        <p:nvSpPr>
          <p:cNvPr id="1448" name="Shape 144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9" name="Shape 1449"/>
          <p:cNvSpPr txBox="1"/>
          <p:nvPr/>
        </p:nvSpPr>
        <p:spPr>
          <a:xfrm>
            <a:off x="231375" y="2486125"/>
            <a:ext cx="86811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序列分析結果顯示，</a:t>
            </a:r>
          </a:p>
          <a:p>
            <a:pPr indent="-381000" lvl="1" marL="914400" rtl="0">
              <a:lnSpc>
                <a:spcPct val="115000"/>
              </a:lnSpc>
              <a:spcBef>
                <a:spcPts val="560"/>
              </a:spcBef>
              <a:buClr>
                <a:srgbClr val="4F81BD"/>
              </a:buClr>
              <a:buSzPct val="100000"/>
              <a:buFont typeface="Noto Symbol"/>
              <a:buChar char="○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事件「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C 沙漠區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」到事件「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A 熱帶莽原區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」，調整後殘差為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2.268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以上序列出現顯著轉移。</a:t>
            </a:r>
          </a:p>
        </p:txBody>
      </p:sp>
      <p:sp>
        <p:nvSpPr>
          <p:cNvPr id="1450" name="Shape 1450"/>
          <p:cNvSpPr/>
          <p:nvPr/>
        </p:nvSpPr>
        <p:spPr>
          <a:xfrm>
            <a:off x="457150" y="1452725"/>
            <a:ext cx="328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序列分析結果</a:t>
            </a:r>
          </a:p>
        </p:txBody>
      </p:sp>
      <p:sp>
        <p:nvSpPr>
          <p:cNvPr id="1451" name="Shape 1451"/>
          <p:cNvSpPr/>
          <p:nvPr/>
        </p:nvSpPr>
        <p:spPr>
          <a:xfrm>
            <a:off x="817094" y="2098525"/>
            <a:ext cx="30138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有顯著轉移序列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231375" y="5478950"/>
            <a:ext cx="8681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序列分析結果顯示，沒有序列達到顯著轉移。</a:t>
            </a:r>
          </a:p>
        </p:txBody>
      </p:sp>
      <p:sp>
        <p:nvSpPr>
          <p:cNvPr id="1453" name="Shape 1453"/>
          <p:cNvSpPr/>
          <p:nvPr/>
        </p:nvSpPr>
        <p:spPr>
          <a:xfrm>
            <a:off x="747100" y="5025050"/>
            <a:ext cx="30138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無顯著轉移序列</a:t>
            </a:r>
          </a:p>
        </p:txBody>
      </p:sp>
      <p:sp>
        <p:nvSpPr>
          <p:cNvPr id="1454" name="Shape 1454"/>
          <p:cNvSpPr txBox="1"/>
          <p:nvPr/>
        </p:nvSpPr>
        <p:spPr>
          <a:xfrm>
            <a:off x="4064975" y="2190325"/>
            <a:ext cx="2919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(⇦本實作的情況)</a:t>
            </a:r>
          </a:p>
        </p:txBody>
      </p:sp>
      <p:pic>
        <p:nvPicPr>
          <p:cNvPr descr="[slide] google doc document homepage webpage slide" id="1455" name="Shape 1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Shape 1456"/>
          <p:cNvSpPr/>
          <p:nvPr/>
        </p:nvSpPr>
        <p:spPr>
          <a:xfrm>
            <a:off x="4064975" y="4406950"/>
            <a:ext cx="1542000" cy="530100"/>
          </a:xfrm>
          <a:prstGeom prst="wedgeRoundRectCallout">
            <a:avLst>
              <a:gd fmla="val -59037" name="adj1"/>
              <a:gd fmla="val -760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有點</a:t>
            </a:r>
            <a:r>
              <a:rPr lang="zh-TW" sz="2400">
                <a:solidFill>
                  <a:srgbClr val="FFFFFF"/>
                </a:solidFill>
              </a:rPr>
              <a:t>冗長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Shape 14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63" name="Shape 146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4-3. 序列分析結果 (</a:t>
            </a:r>
            <a:r>
              <a:rPr lang="zh-TW"/>
              <a:t>精簡摘要</a:t>
            </a:r>
            <a:r>
              <a:rPr lang="zh-TW"/>
              <a:t>)</a:t>
            </a:r>
          </a:p>
        </p:txBody>
      </p:sp>
      <p:sp>
        <p:nvSpPr>
          <p:cNvPr id="1464" name="Shape 146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5" name="Shape 1465"/>
          <p:cNvSpPr txBox="1"/>
          <p:nvPr/>
        </p:nvSpPr>
        <p:spPr>
          <a:xfrm>
            <a:off x="231375" y="2486125"/>
            <a:ext cx="86811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序列分析結果顯示，事件「C 沙漠區」到事件「A 熱帶莽原區」調整後殘差為2.268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，該序列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呈現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顯著轉移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</p:txBody>
      </p:sp>
      <p:sp>
        <p:nvSpPr>
          <p:cNvPr id="1466" name="Shape 1466"/>
          <p:cNvSpPr/>
          <p:nvPr/>
        </p:nvSpPr>
        <p:spPr>
          <a:xfrm>
            <a:off x="457150" y="1452725"/>
            <a:ext cx="32811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序列分析結果</a:t>
            </a:r>
          </a:p>
        </p:txBody>
      </p:sp>
      <p:sp>
        <p:nvSpPr>
          <p:cNvPr id="1467" name="Shape 1467"/>
          <p:cNvSpPr/>
          <p:nvPr/>
        </p:nvSpPr>
        <p:spPr>
          <a:xfrm>
            <a:off x="817094" y="2098525"/>
            <a:ext cx="30138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有顯著轉移序列</a:t>
            </a:r>
          </a:p>
        </p:txBody>
      </p:sp>
      <p:sp>
        <p:nvSpPr>
          <p:cNvPr id="1468" name="Shape 1468"/>
          <p:cNvSpPr txBox="1"/>
          <p:nvPr/>
        </p:nvSpPr>
        <p:spPr>
          <a:xfrm>
            <a:off x="231375" y="5478950"/>
            <a:ext cx="8681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序列分析結果顯示，沒有序列達到顯著轉移。</a:t>
            </a:r>
          </a:p>
        </p:txBody>
      </p:sp>
      <p:sp>
        <p:nvSpPr>
          <p:cNvPr id="1469" name="Shape 1469"/>
          <p:cNvSpPr/>
          <p:nvPr/>
        </p:nvSpPr>
        <p:spPr>
          <a:xfrm>
            <a:off x="747100" y="5025050"/>
            <a:ext cx="3013800" cy="530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無顯著轉移序列</a:t>
            </a:r>
          </a:p>
        </p:txBody>
      </p:sp>
      <p:sp>
        <p:nvSpPr>
          <p:cNvPr id="1470" name="Shape 1470"/>
          <p:cNvSpPr txBox="1"/>
          <p:nvPr/>
        </p:nvSpPr>
        <p:spPr>
          <a:xfrm>
            <a:off x="4064975" y="2190325"/>
            <a:ext cx="29190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400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(⇦本實作的情況)</a:t>
            </a:r>
          </a:p>
        </p:txBody>
      </p:sp>
      <p:pic>
        <p:nvPicPr>
          <p:cNvPr descr="[slide] google doc document homepage webpage slide" id="1471" name="Shape 1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78" name="Shape 14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4-4. </a:t>
            </a:r>
            <a:r>
              <a:rPr lang="zh-TW"/>
              <a:t>事件轉移圖</a:t>
            </a:r>
          </a:p>
        </p:txBody>
      </p:sp>
      <p:sp>
        <p:nvSpPr>
          <p:cNvPr id="1479" name="Shape 147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0" name="Shape 1480"/>
          <p:cNvSpPr txBox="1"/>
          <p:nvPr/>
        </p:nvSpPr>
        <p:spPr>
          <a:xfrm>
            <a:off x="171450" y="3247750"/>
            <a:ext cx="8593800" cy="29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chemeClr val="dk2"/>
              </a:buClr>
              <a:buSzPct val="100000"/>
              <a:buFont typeface="Noto Symbol"/>
              <a:buChar char="●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下圖為顯著轉移序列的事件轉移圖。</a:t>
            </a:r>
          </a:p>
        </p:txBody>
      </p:sp>
      <p:sp>
        <p:nvSpPr>
          <p:cNvPr id="1481" name="Shape 1481"/>
          <p:cNvSpPr/>
          <p:nvPr/>
        </p:nvSpPr>
        <p:spPr>
          <a:xfrm>
            <a:off x="366100" y="2793850"/>
            <a:ext cx="2622000" cy="530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事件轉移圖</a:t>
            </a:r>
          </a:p>
        </p:txBody>
      </p:sp>
      <p:pic>
        <p:nvPicPr>
          <p:cNvPr descr="[slide] google doc document homepage webpage slide" id="1482" name="Shape 1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25" y="169425"/>
            <a:ext cx="908076" cy="90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Shape 1483"/>
          <p:cNvSpPr txBox="1"/>
          <p:nvPr/>
        </p:nvSpPr>
        <p:spPr>
          <a:xfrm>
            <a:off x="366100" y="2358825"/>
            <a:ext cx="7161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(如果有</a:t>
            </a:r>
            <a:r>
              <a:rPr lang="zh-TW" sz="2400"/>
              <a:t>顯著轉移序列</a:t>
            </a:r>
            <a:r>
              <a:rPr lang="zh-TW" sz="2400"/>
              <a:t>才寫)</a:t>
            </a:r>
          </a:p>
        </p:txBody>
      </p:sp>
      <p:pic>
        <p:nvPicPr>
          <p:cNvPr id="1484" name="Shape 1484"/>
          <p:cNvPicPr preferRelativeResize="0"/>
          <p:nvPr/>
        </p:nvPicPr>
        <p:blipFill rotWithShape="1">
          <a:blip r:embed="rId4">
            <a:alphaModFix/>
          </a:blip>
          <a:srcRect b="14802" l="10140" r="52051" t="79063"/>
          <a:stretch/>
        </p:blipFill>
        <p:spPr>
          <a:xfrm>
            <a:off x="1100925" y="4075612"/>
            <a:ext cx="7420601" cy="131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05" name="Shape 405"/>
          <p:cNvSpPr txBox="1"/>
          <p:nvPr>
            <p:ph type="title"/>
          </p:nvPr>
        </p:nvSpPr>
        <p:spPr>
          <a:xfrm>
            <a:off x="476250" y="488215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資料分析的「天帝之眼」：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序列分析</a:t>
            </a:r>
          </a:p>
        </p:txBody>
      </p:sp>
      <p:sp>
        <p:nvSpPr>
          <p:cNvPr id="406" name="Shape 406"/>
          <p:cNvSpPr/>
          <p:nvPr/>
        </p:nvSpPr>
        <p:spPr>
          <a:xfrm>
            <a:off x="3504749" y="1027050"/>
            <a:ext cx="2134500" cy="7635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三重威脅</a:t>
            </a:r>
          </a:p>
        </p:txBody>
      </p:sp>
      <p:sp>
        <p:nvSpPr>
          <p:cNvPr id="407" name="Shape 407"/>
          <p:cNvSpPr/>
          <p:nvPr/>
        </p:nvSpPr>
        <p:spPr>
          <a:xfrm>
            <a:off x="1254274" y="2476950"/>
            <a:ext cx="21345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投球</a:t>
            </a:r>
          </a:p>
        </p:txBody>
      </p:sp>
      <p:sp>
        <p:nvSpPr>
          <p:cNvPr id="408" name="Shape 408"/>
          <p:cNvSpPr/>
          <p:nvPr/>
        </p:nvSpPr>
        <p:spPr>
          <a:xfrm>
            <a:off x="3504749" y="3912350"/>
            <a:ext cx="21345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傳球</a:t>
            </a:r>
          </a:p>
        </p:txBody>
      </p:sp>
      <p:sp>
        <p:nvSpPr>
          <p:cNvPr id="409" name="Shape 409"/>
          <p:cNvSpPr/>
          <p:nvPr/>
        </p:nvSpPr>
        <p:spPr>
          <a:xfrm>
            <a:off x="5984074" y="2476950"/>
            <a:ext cx="21345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運球</a:t>
            </a:r>
          </a:p>
        </p:txBody>
      </p:sp>
      <p:cxnSp>
        <p:nvCxnSpPr>
          <p:cNvPr id="410" name="Shape 410"/>
          <p:cNvCxnSpPr>
            <a:endCxn id="407" idx="0"/>
          </p:cNvCxnSpPr>
          <p:nvPr/>
        </p:nvCxnSpPr>
        <p:spPr>
          <a:xfrm flipH="1">
            <a:off x="2321524" y="1408650"/>
            <a:ext cx="1183200" cy="1068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11" name="Shape 411"/>
          <p:cNvCxnSpPr>
            <a:endCxn id="409" idx="1"/>
          </p:cNvCxnSpPr>
          <p:nvPr/>
        </p:nvCxnSpPr>
        <p:spPr>
          <a:xfrm>
            <a:off x="3388774" y="2858700"/>
            <a:ext cx="25953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2" name="Shape 412"/>
          <p:cNvCxnSpPr>
            <a:stCxn id="409" idx="2"/>
            <a:endCxn id="408" idx="3"/>
          </p:cNvCxnSpPr>
          <p:nvPr/>
        </p:nvCxnSpPr>
        <p:spPr>
          <a:xfrm flipH="1">
            <a:off x="5639224" y="3240450"/>
            <a:ext cx="1412100" cy="10536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3" name="Shape 413"/>
          <p:cNvSpPr txBox="1"/>
          <p:nvPr/>
        </p:nvSpPr>
        <p:spPr>
          <a:xfrm>
            <a:off x="1409175" y="1683825"/>
            <a:ext cx="1258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2.077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4115000" y="2336275"/>
            <a:ext cx="1258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3.851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6347850" y="3757175"/>
            <a:ext cx="1258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3.251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491" name="Shape 14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W13-a. 序列分析</a:t>
            </a:r>
          </a:p>
        </p:txBody>
      </p:sp>
      <p:sp>
        <p:nvSpPr>
          <p:cNvPr id="1492" name="Shape 14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3" name="Shape 149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實作囉！</a:t>
            </a:r>
          </a:p>
        </p:txBody>
      </p:sp>
      <p:pic>
        <p:nvPicPr>
          <p:cNvPr id="1494" name="Shape 1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250" y="1783075"/>
            <a:ext cx="4989496" cy="4711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hape 150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深入探討序列分析</a:t>
            </a:r>
          </a:p>
        </p:txBody>
      </p:sp>
      <p:sp>
        <p:nvSpPr>
          <p:cNvPr id="1501" name="Shape 15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02" name="Shape 150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6.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09" name="Shape 1509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都是2次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為何只有 </a:t>
            </a:r>
            <a:r>
              <a:rPr lang="zh-TW">
                <a:solidFill>
                  <a:schemeClr val="lt1"/>
                </a:solidFill>
              </a:rPr>
              <a:t>[C⇨A] 達到顯著？</a:t>
            </a:r>
          </a:p>
        </p:txBody>
      </p:sp>
      <p:graphicFrame>
        <p:nvGraphicFramePr>
          <p:cNvPr id="1510" name="Shape 1510"/>
          <p:cNvGraphicFramePr/>
          <p:nvPr/>
        </p:nvGraphicFramePr>
        <p:xfrm>
          <a:off x="4126725" y="12393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511" name="Shape 1511"/>
          <p:cNvSpPr/>
          <p:nvPr/>
        </p:nvSpPr>
        <p:spPr>
          <a:xfrm>
            <a:off x="7014750" y="295777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12" name="Shape 1512"/>
          <p:cNvSpPr/>
          <p:nvPr/>
        </p:nvSpPr>
        <p:spPr>
          <a:xfrm>
            <a:off x="6463800" y="239167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13" name="Shape 1513"/>
          <p:cNvSpPr/>
          <p:nvPr/>
        </p:nvSpPr>
        <p:spPr>
          <a:xfrm>
            <a:off x="5898350" y="3551578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id="1514" name="Shape 1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175" y="1855400"/>
            <a:ext cx="2671050" cy="27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Shape 1515"/>
          <p:cNvSpPr/>
          <p:nvPr/>
        </p:nvSpPr>
        <p:spPr>
          <a:xfrm>
            <a:off x="1019670" y="2611891"/>
            <a:ext cx="552300" cy="203700"/>
          </a:xfrm>
          <a:prstGeom prst="roundRect">
            <a:avLst>
              <a:gd fmla="val 16667" name="adj"/>
            </a:avLst>
          </a:prstGeom>
          <a:solidFill>
            <a:srgbClr val="1855A5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4800">
                <a:solidFill>
                  <a:srgbClr val="FFFFFF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22" name="Shape 1522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[C⇨A] 達到顯著的原因</a:t>
            </a:r>
          </a:p>
        </p:txBody>
      </p:sp>
      <p:graphicFrame>
        <p:nvGraphicFramePr>
          <p:cNvPr id="1523" name="Shape 1523"/>
          <p:cNvGraphicFramePr/>
          <p:nvPr/>
        </p:nvGraphicFramePr>
        <p:xfrm>
          <a:off x="748250" y="1412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777125"/>
                <a:gridCol w="641475"/>
                <a:gridCol w="374000"/>
                <a:gridCol w="457275"/>
                <a:gridCol w="458550"/>
                <a:gridCol w="8074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4" name="Shape 1524"/>
          <p:cNvGraphicFramePr/>
          <p:nvPr/>
        </p:nvGraphicFramePr>
        <p:xfrm>
          <a:off x="5249375" y="14121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777125"/>
                <a:gridCol w="641475"/>
                <a:gridCol w="374000"/>
                <a:gridCol w="457275"/>
                <a:gridCol w="458550"/>
                <a:gridCol w="8074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525" name="Shape 1525"/>
          <p:cNvSpPr/>
          <p:nvPr/>
        </p:nvSpPr>
        <p:spPr>
          <a:xfrm>
            <a:off x="618453" y="1703675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 </a:t>
            </a:r>
          </a:p>
        </p:txBody>
      </p:sp>
      <p:sp>
        <p:nvSpPr>
          <p:cNvPr id="1526" name="Shape 1526"/>
          <p:cNvSpPr/>
          <p:nvPr/>
        </p:nvSpPr>
        <p:spPr>
          <a:xfrm>
            <a:off x="1547553" y="1703675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 </a:t>
            </a:r>
          </a:p>
        </p:txBody>
      </p:sp>
      <p:sp>
        <p:nvSpPr>
          <p:cNvPr id="1527" name="Shape 1527"/>
          <p:cNvSpPr/>
          <p:nvPr/>
        </p:nvSpPr>
        <p:spPr>
          <a:xfrm flipH="1">
            <a:off x="1243379" y="1725206"/>
            <a:ext cx="231300" cy="402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8" name="Shape 1528"/>
          <p:cNvSpPr/>
          <p:nvPr/>
        </p:nvSpPr>
        <p:spPr>
          <a:xfrm>
            <a:off x="5106278" y="1703675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</a:t>
            </a:r>
            <a:r>
              <a:rPr lang="zh-TW" sz="24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529" name="Shape 1529"/>
          <p:cNvSpPr/>
          <p:nvPr/>
        </p:nvSpPr>
        <p:spPr>
          <a:xfrm>
            <a:off x="6035378" y="1703675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530" name="Shape 1530"/>
          <p:cNvSpPr/>
          <p:nvPr/>
        </p:nvSpPr>
        <p:spPr>
          <a:xfrm flipH="1">
            <a:off x="5731204" y="1725206"/>
            <a:ext cx="231300" cy="402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1" name="Shape 1531"/>
          <p:cNvSpPr/>
          <p:nvPr/>
        </p:nvSpPr>
        <p:spPr>
          <a:xfrm>
            <a:off x="8229450" y="2565100"/>
            <a:ext cx="514500" cy="58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32" name="Shape 1532"/>
          <p:cNvSpPr/>
          <p:nvPr/>
        </p:nvSpPr>
        <p:spPr>
          <a:xfrm>
            <a:off x="7020000" y="4398200"/>
            <a:ext cx="514500" cy="58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33" name="Shape 1533"/>
          <p:cNvSpPr/>
          <p:nvPr/>
        </p:nvSpPr>
        <p:spPr>
          <a:xfrm>
            <a:off x="2107225" y="4398200"/>
            <a:ext cx="487200" cy="58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34" name="Shape 1534"/>
          <p:cNvSpPr/>
          <p:nvPr/>
        </p:nvSpPr>
        <p:spPr>
          <a:xfrm>
            <a:off x="3776875" y="3707075"/>
            <a:ext cx="487200" cy="6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535" name="Shape 1535"/>
          <p:cNvSpPr txBox="1"/>
          <p:nvPr>
            <p:ph idx="4294967295" type="body"/>
          </p:nvPr>
        </p:nvSpPr>
        <p:spPr>
          <a:xfrm>
            <a:off x="696300" y="5116925"/>
            <a:ext cx="3627900" cy="138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C在Lag0</a:t>
            </a:r>
            <a:r>
              <a:rPr lang="zh-TW"/>
              <a:t>次數</a:t>
            </a:r>
            <a:r>
              <a:rPr lang="zh-TW"/>
              <a:t> f(g) = 2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A在Lag1</a:t>
            </a:r>
            <a:r>
              <a:rPr lang="zh-TW"/>
              <a:t>次數</a:t>
            </a:r>
            <a:r>
              <a:rPr lang="zh-TW"/>
              <a:t> f(t)  = 3</a:t>
            </a:r>
          </a:p>
        </p:txBody>
      </p:sp>
      <p:sp>
        <p:nvSpPr>
          <p:cNvPr id="1536" name="Shape 1536"/>
          <p:cNvSpPr txBox="1"/>
          <p:nvPr>
            <p:ph idx="4294967295" type="body"/>
          </p:nvPr>
        </p:nvSpPr>
        <p:spPr>
          <a:xfrm>
            <a:off x="5249375" y="5116925"/>
            <a:ext cx="3627900" cy="138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A</a:t>
            </a:r>
            <a:r>
              <a:rPr lang="zh-TW"/>
              <a:t>在Lag0次數 f(g) = 4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B在Lag1次數 f(t)  = 3</a:t>
            </a:r>
          </a:p>
        </p:txBody>
      </p:sp>
      <p:sp>
        <p:nvSpPr>
          <p:cNvPr id="1537" name="Shape 1537"/>
          <p:cNvSpPr/>
          <p:nvPr/>
        </p:nvSpPr>
        <p:spPr>
          <a:xfrm rot="-899964">
            <a:off x="3700751" y="6042287"/>
            <a:ext cx="1302891" cy="587046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稀有</a:t>
            </a:r>
          </a:p>
        </p:txBody>
      </p:sp>
      <p:sp>
        <p:nvSpPr>
          <p:cNvPr id="1538" name="Shape 1538"/>
          <p:cNvSpPr/>
          <p:nvPr/>
        </p:nvSpPr>
        <p:spPr>
          <a:xfrm rot="-899544">
            <a:off x="7812658" y="6216552"/>
            <a:ext cx="998488" cy="449802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常見</a:t>
            </a:r>
          </a:p>
        </p:txBody>
      </p:sp>
      <p:cxnSp>
        <p:nvCxnSpPr>
          <p:cNvPr id="1539" name="Shape 1539"/>
          <p:cNvCxnSpPr/>
          <p:nvPr/>
        </p:nvCxnSpPr>
        <p:spPr>
          <a:xfrm>
            <a:off x="4700769" y="16152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Shape 15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46" name="Shape 1546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序列出現顯著轉移的條件</a:t>
            </a:r>
          </a:p>
        </p:txBody>
      </p:sp>
      <p:sp>
        <p:nvSpPr>
          <p:cNvPr id="1547" name="Shape 154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8" name="Shape 1548"/>
          <p:cNvSpPr txBox="1"/>
          <p:nvPr>
            <p:ph idx="4294967295" type="body"/>
          </p:nvPr>
        </p:nvSpPr>
        <p:spPr>
          <a:xfrm>
            <a:off x="476250" y="4895575"/>
            <a:ext cx="8191500" cy="103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zh-TW"/>
              <a:t>序列很常出現</a:t>
            </a:r>
            <a:r>
              <a:rPr lang="zh-TW"/>
              <a:t>：序列</a:t>
            </a:r>
            <a:r>
              <a:rPr lang="zh-TW">
                <a:solidFill>
                  <a:srgbClr val="FF0000"/>
                </a:solidFill>
              </a:rPr>
              <a:t>C⇨A</a:t>
            </a:r>
            <a:r>
              <a:rPr lang="zh-TW" u="sng">
                <a:solidFill>
                  <a:srgbClr val="FF0000"/>
                </a:solidFill>
              </a:rPr>
              <a:t>出現頻率</a:t>
            </a:r>
            <a:r>
              <a:rPr lang="zh-TW"/>
              <a:t>很高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zh-TW"/>
              <a:t>各別很少出現</a:t>
            </a:r>
            <a:r>
              <a:rPr lang="zh-TW"/>
              <a:t>：C之後很少接</a:t>
            </a:r>
            <a:r>
              <a:rPr lang="zh-TW">
                <a:solidFill>
                  <a:srgbClr val="274E13"/>
                </a:solidFill>
              </a:rPr>
              <a:t>其他事件</a:t>
            </a:r>
            <a:r>
              <a:rPr lang="zh-TW"/>
              <a:t>，A之前很少來自</a:t>
            </a:r>
            <a:r>
              <a:rPr lang="zh-TW">
                <a:solidFill>
                  <a:srgbClr val="7F6000"/>
                </a:solidFill>
              </a:rPr>
              <a:t>其他事件</a:t>
            </a:r>
          </a:p>
        </p:txBody>
      </p:sp>
      <p:graphicFrame>
        <p:nvGraphicFramePr>
          <p:cNvPr id="1549" name="Shape 1549"/>
          <p:cNvGraphicFramePr/>
          <p:nvPr/>
        </p:nvGraphicFramePr>
        <p:xfrm>
          <a:off x="2933400" y="1228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777125"/>
                <a:gridCol w="641475"/>
                <a:gridCol w="374000"/>
                <a:gridCol w="457275"/>
                <a:gridCol w="458550"/>
                <a:gridCol w="8074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550" name="Shape 1550"/>
          <p:cNvSpPr/>
          <p:nvPr/>
        </p:nvSpPr>
        <p:spPr>
          <a:xfrm>
            <a:off x="2803603" y="1519900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 </a:t>
            </a:r>
          </a:p>
        </p:txBody>
      </p:sp>
      <p:sp>
        <p:nvSpPr>
          <p:cNvPr id="1551" name="Shape 1551"/>
          <p:cNvSpPr/>
          <p:nvPr/>
        </p:nvSpPr>
        <p:spPr>
          <a:xfrm>
            <a:off x="3732703" y="1519900"/>
            <a:ext cx="487200" cy="4458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 </a:t>
            </a:r>
          </a:p>
        </p:txBody>
      </p:sp>
      <p:sp>
        <p:nvSpPr>
          <p:cNvPr id="1552" name="Shape 1552"/>
          <p:cNvSpPr/>
          <p:nvPr/>
        </p:nvSpPr>
        <p:spPr>
          <a:xfrm flipH="1">
            <a:off x="3428529" y="1541431"/>
            <a:ext cx="231300" cy="402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3" name="Shape 1553"/>
          <p:cNvSpPr/>
          <p:nvPr/>
        </p:nvSpPr>
        <p:spPr>
          <a:xfrm>
            <a:off x="3428525" y="4340905"/>
            <a:ext cx="602400" cy="594600"/>
          </a:xfrm>
          <a:prstGeom prst="wedgeEllipseCallout">
            <a:avLst>
              <a:gd fmla="val 118891" name="adj1"/>
              <a:gd fmla="val -8586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554" name="Shape 1554"/>
          <p:cNvSpPr/>
          <p:nvPr/>
        </p:nvSpPr>
        <p:spPr>
          <a:xfrm>
            <a:off x="5361550" y="2870130"/>
            <a:ext cx="602400" cy="594600"/>
          </a:xfrm>
          <a:prstGeom prst="wedgeEllipseCallout">
            <a:avLst>
              <a:gd fmla="val -55503" name="adj1"/>
              <a:gd fmla="val 7103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555" name="Shape 1555"/>
          <p:cNvSpPr/>
          <p:nvPr/>
        </p:nvSpPr>
        <p:spPr>
          <a:xfrm>
            <a:off x="4832050" y="2147355"/>
            <a:ext cx="602400" cy="594600"/>
          </a:xfrm>
          <a:prstGeom prst="wedgeEllipseCallout">
            <a:avLst>
              <a:gd fmla="val -75033" name="adj1"/>
              <a:gd fmla="val 470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Shape 1561"/>
          <p:cNvSpPr txBox="1"/>
          <p:nvPr>
            <p:ph idx="1" type="body"/>
          </p:nvPr>
        </p:nvSpPr>
        <p:spPr>
          <a:xfrm>
            <a:off x="235325" y="1791150"/>
            <a:ext cx="43173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不容易達到顯著的情況：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事件類別太多：</a:t>
            </a:r>
            <a:br>
              <a:rPr lang="zh-TW"/>
            </a:br>
            <a:r>
              <a:rPr lang="zh-TW"/>
              <a:t>例如A, B, C, D, E, …..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事件總數太少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僅分析事件序列的轉移次數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限制：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不</a:t>
            </a:r>
            <a:r>
              <a:rPr lang="zh-TW"/>
              <a:t>考慮時間長度單位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只能分析前一步與下一步 (一階分析)</a:t>
            </a:r>
          </a:p>
        </p:txBody>
      </p:sp>
      <p:sp>
        <p:nvSpPr>
          <p:cNvPr id="1562" name="Shape 15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63" name="Shape 15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序列分析使用限制</a:t>
            </a:r>
          </a:p>
        </p:txBody>
      </p:sp>
      <p:sp>
        <p:nvSpPr>
          <p:cNvPr id="1564" name="Shape 156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5" name="Shape 1565"/>
          <p:cNvSpPr/>
          <p:nvPr/>
        </p:nvSpPr>
        <p:spPr>
          <a:xfrm>
            <a:off x="4946607" y="3039075"/>
            <a:ext cx="1479000" cy="50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三重威脅</a:t>
            </a:r>
          </a:p>
        </p:txBody>
      </p:sp>
      <p:sp>
        <p:nvSpPr>
          <p:cNvPr id="1566" name="Shape 1566"/>
          <p:cNvSpPr/>
          <p:nvPr/>
        </p:nvSpPr>
        <p:spPr>
          <a:xfrm>
            <a:off x="4946600" y="4104372"/>
            <a:ext cx="1479000" cy="50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投球</a:t>
            </a:r>
          </a:p>
        </p:txBody>
      </p:sp>
      <p:sp>
        <p:nvSpPr>
          <p:cNvPr id="1567" name="Shape 1567"/>
          <p:cNvSpPr/>
          <p:nvPr/>
        </p:nvSpPr>
        <p:spPr>
          <a:xfrm>
            <a:off x="4946610" y="5169685"/>
            <a:ext cx="1479000" cy="50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運球</a:t>
            </a:r>
          </a:p>
        </p:txBody>
      </p:sp>
      <p:cxnSp>
        <p:nvCxnSpPr>
          <p:cNvPr id="1568" name="Shape 1568"/>
          <p:cNvCxnSpPr>
            <a:stCxn id="1565" idx="3"/>
          </p:cNvCxnSpPr>
          <p:nvPr/>
        </p:nvCxnSpPr>
        <p:spPr>
          <a:xfrm>
            <a:off x="6425607" y="3289425"/>
            <a:ext cx="20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69" name="Shape 1569"/>
          <p:cNvCxnSpPr/>
          <p:nvPr/>
        </p:nvCxnSpPr>
        <p:spPr>
          <a:xfrm>
            <a:off x="6425607" y="4375163"/>
            <a:ext cx="20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570" name="Shape 1570"/>
          <p:cNvCxnSpPr/>
          <p:nvPr/>
        </p:nvCxnSpPr>
        <p:spPr>
          <a:xfrm>
            <a:off x="6425607" y="5452500"/>
            <a:ext cx="208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71" name="Shape 1571"/>
          <p:cNvSpPr/>
          <p:nvPr/>
        </p:nvSpPr>
        <p:spPr>
          <a:xfrm flipH="1" rot="5400000">
            <a:off x="6321275" y="3585375"/>
            <a:ext cx="11166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2" name="Shape 1572"/>
          <p:cNvSpPr/>
          <p:nvPr/>
        </p:nvSpPr>
        <p:spPr>
          <a:xfrm flipH="1" rot="5400000">
            <a:off x="7257525" y="4106550"/>
            <a:ext cx="2158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3" name="Shape 1573"/>
          <p:cNvSpPr txBox="1"/>
          <p:nvPr/>
        </p:nvSpPr>
        <p:spPr>
          <a:xfrm>
            <a:off x="6392975" y="2634750"/>
            <a:ext cx="1278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雙事件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序列分析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(一階分析)</a:t>
            </a:r>
          </a:p>
        </p:txBody>
      </p:sp>
      <p:sp>
        <p:nvSpPr>
          <p:cNvPr id="1574" name="Shape 1574"/>
          <p:cNvSpPr txBox="1"/>
          <p:nvPr/>
        </p:nvSpPr>
        <p:spPr>
          <a:xfrm>
            <a:off x="7617375" y="2634750"/>
            <a:ext cx="1278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三</a:t>
            </a:r>
            <a:r>
              <a:rPr lang="zh-TW" sz="1800"/>
              <a:t>事件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序列分析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(二階分析)</a:t>
            </a:r>
          </a:p>
        </p:txBody>
      </p:sp>
      <p:pic>
        <p:nvPicPr>
          <p:cNvPr descr="slide error bad" id="1575" name="Shape 1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574" y="4544821"/>
            <a:ext cx="524700" cy="52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hape 15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82" name="Shape 15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事件太多的處理方法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rgbClr val="FF0000"/>
                </a:solidFill>
              </a:rPr>
              <a:t>合併</a:t>
            </a:r>
            <a:r>
              <a:rPr lang="zh-TW"/>
              <a:t>事件編碼</a:t>
            </a:r>
          </a:p>
        </p:txBody>
      </p:sp>
      <p:sp>
        <p:nvSpPr>
          <p:cNvPr id="1583" name="Shape 1583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4" name="Shape 1584"/>
          <p:cNvSpPr txBox="1"/>
          <p:nvPr>
            <p:ph idx="3" type="subTitle"/>
          </p:nvPr>
        </p:nvSpPr>
        <p:spPr>
          <a:xfrm>
            <a:off x="2514500" y="1871825"/>
            <a:ext cx="23004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圖書館藏</a:t>
            </a:r>
          </a:p>
        </p:txBody>
      </p:sp>
      <p:pic>
        <p:nvPicPr>
          <p:cNvPr id="1585" name="Shape 1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125" y="2439825"/>
            <a:ext cx="1354800" cy="143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Shape 1586"/>
          <p:cNvGrpSpPr/>
          <p:nvPr/>
        </p:nvGrpSpPr>
        <p:grpSpPr>
          <a:xfrm>
            <a:off x="476251" y="4721084"/>
            <a:ext cx="2086006" cy="1383109"/>
            <a:chOff x="5303514" y="1853700"/>
            <a:chExt cx="2788405" cy="1848828"/>
          </a:xfrm>
        </p:grpSpPr>
        <p:pic>
          <p:nvPicPr>
            <p:cNvPr id="1587" name="Shape 15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00009">
              <a:off x="6795431" y="2009624"/>
              <a:ext cx="1006631" cy="1429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Shape 15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2077" y="1901592"/>
              <a:ext cx="1042007" cy="1478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Shape 15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799995">
              <a:off x="5603349" y="2062877"/>
              <a:ext cx="1041292" cy="1478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0" name="Shape 1590"/>
          <p:cNvSpPr/>
          <p:nvPr/>
        </p:nvSpPr>
        <p:spPr>
          <a:xfrm>
            <a:off x="2514500" y="2439825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統計學的世界</a:t>
            </a:r>
          </a:p>
        </p:txBody>
      </p:sp>
      <p:sp>
        <p:nvSpPr>
          <p:cNvPr id="1591" name="Shape 1591"/>
          <p:cNvSpPr/>
          <p:nvPr/>
        </p:nvSpPr>
        <p:spPr>
          <a:xfrm>
            <a:off x="2514500" y="3120292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量化研究法</a:t>
            </a:r>
          </a:p>
        </p:txBody>
      </p:sp>
      <p:sp>
        <p:nvSpPr>
          <p:cNvPr id="1592" name="Shape 1592"/>
          <p:cNvSpPr/>
          <p:nvPr/>
        </p:nvSpPr>
        <p:spPr>
          <a:xfrm>
            <a:off x="2514500" y="3800767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資料探勘</a:t>
            </a:r>
          </a:p>
        </p:txBody>
      </p:sp>
      <p:sp>
        <p:nvSpPr>
          <p:cNvPr id="1593" name="Shape 1593"/>
          <p:cNvSpPr/>
          <p:nvPr/>
        </p:nvSpPr>
        <p:spPr>
          <a:xfrm>
            <a:off x="2514500" y="4511750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壞壞總裁愛...</a:t>
            </a:r>
          </a:p>
        </p:txBody>
      </p:sp>
      <p:sp>
        <p:nvSpPr>
          <p:cNvPr id="1594" name="Shape 1594"/>
          <p:cNvSpPr/>
          <p:nvPr/>
        </p:nvSpPr>
        <p:spPr>
          <a:xfrm>
            <a:off x="2514500" y="5192217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總裁一家逼...</a:t>
            </a:r>
          </a:p>
        </p:txBody>
      </p:sp>
      <p:sp>
        <p:nvSpPr>
          <p:cNvPr id="1595" name="Shape 1595"/>
          <p:cNvSpPr/>
          <p:nvPr/>
        </p:nvSpPr>
        <p:spPr>
          <a:xfrm>
            <a:off x="2514500" y="5872692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報復總裁大...</a:t>
            </a:r>
          </a:p>
        </p:txBody>
      </p:sp>
      <p:sp>
        <p:nvSpPr>
          <p:cNvPr id="1596" name="Shape 1596"/>
          <p:cNvSpPr/>
          <p:nvPr/>
        </p:nvSpPr>
        <p:spPr>
          <a:xfrm>
            <a:off x="6195625" y="3120292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專業書籍</a:t>
            </a:r>
          </a:p>
        </p:txBody>
      </p:sp>
      <p:sp>
        <p:nvSpPr>
          <p:cNvPr id="1597" name="Shape 1597"/>
          <p:cNvSpPr/>
          <p:nvPr/>
        </p:nvSpPr>
        <p:spPr>
          <a:xfrm>
            <a:off x="6195625" y="5192217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娛樂書籍</a:t>
            </a:r>
          </a:p>
        </p:txBody>
      </p:sp>
      <p:cxnSp>
        <p:nvCxnSpPr>
          <p:cNvPr id="1598" name="Shape 1598"/>
          <p:cNvCxnSpPr>
            <a:stCxn id="1590" idx="3"/>
            <a:endCxn id="1596" idx="1"/>
          </p:cNvCxnSpPr>
          <p:nvPr/>
        </p:nvCxnSpPr>
        <p:spPr>
          <a:xfrm>
            <a:off x="4937300" y="2721525"/>
            <a:ext cx="1258200" cy="680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99" name="Shape 1599"/>
          <p:cNvCxnSpPr>
            <a:endCxn id="1596" idx="1"/>
          </p:cNvCxnSpPr>
          <p:nvPr/>
        </p:nvCxnSpPr>
        <p:spPr>
          <a:xfrm>
            <a:off x="4937425" y="3401392"/>
            <a:ext cx="1258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0" name="Shape 1600"/>
          <p:cNvCxnSpPr>
            <a:stCxn id="1592" idx="3"/>
            <a:endCxn id="1596" idx="1"/>
          </p:cNvCxnSpPr>
          <p:nvPr/>
        </p:nvCxnSpPr>
        <p:spPr>
          <a:xfrm flipH="1" rot="10800000">
            <a:off x="4937300" y="3402067"/>
            <a:ext cx="1258200" cy="680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01" name="Shape 1601"/>
          <p:cNvCxnSpPr>
            <a:endCxn id="1597" idx="1"/>
          </p:cNvCxnSpPr>
          <p:nvPr/>
        </p:nvCxnSpPr>
        <p:spPr>
          <a:xfrm>
            <a:off x="4937425" y="4793517"/>
            <a:ext cx="1258200" cy="68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02" name="Shape 1602"/>
          <p:cNvCxnSpPr>
            <a:endCxn id="1597" idx="1"/>
          </p:cNvCxnSpPr>
          <p:nvPr/>
        </p:nvCxnSpPr>
        <p:spPr>
          <a:xfrm>
            <a:off x="4937425" y="5473317"/>
            <a:ext cx="1258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03" name="Shape 1603"/>
          <p:cNvCxnSpPr>
            <a:endCxn id="1597" idx="1"/>
          </p:cNvCxnSpPr>
          <p:nvPr/>
        </p:nvCxnSpPr>
        <p:spPr>
          <a:xfrm flipH="1" rot="10800000">
            <a:off x="4937425" y="5473917"/>
            <a:ext cx="1258200" cy="68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04" name="Shape 1604"/>
          <p:cNvSpPr txBox="1"/>
          <p:nvPr>
            <p:ph idx="3" type="subTitle"/>
          </p:nvPr>
        </p:nvSpPr>
        <p:spPr>
          <a:xfrm>
            <a:off x="6256825" y="1871825"/>
            <a:ext cx="23004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事件編碼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11" name="Shape 16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zh-TW" sz="3200"/>
              <a:t>事件太多的處理方法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rgbClr val="FF0000"/>
                </a:solidFill>
              </a:rPr>
              <a:t>刪除</a:t>
            </a:r>
            <a:r>
              <a:rPr lang="zh-TW"/>
              <a:t>非研究重點的</a:t>
            </a:r>
            <a:r>
              <a:rPr lang="zh-TW"/>
              <a:t>事件</a:t>
            </a:r>
            <a:r>
              <a:rPr lang="zh-TW"/>
              <a:t>編碼</a:t>
            </a:r>
          </a:p>
        </p:txBody>
      </p:sp>
      <p:sp>
        <p:nvSpPr>
          <p:cNvPr id="1612" name="Shape 161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3" name="Shape 1613"/>
          <p:cNvSpPr txBox="1"/>
          <p:nvPr>
            <p:ph idx="3" type="subTitle"/>
          </p:nvPr>
        </p:nvSpPr>
        <p:spPr>
          <a:xfrm>
            <a:off x="2209700" y="1871825"/>
            <a:ext cx="23004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圖書館藏</a:t>
            </a:r>
          </a:p>
        </p:txBody>
      </p:sp>
      <p:pic>
        <p:nvPicPr>
          <p:cNvPr id="1614" name="Shape 1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25" y="2439825"/>
            <a:ext cx="1354800" cy="143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5" name="Shape 1615"/>
          <p:cNvGrpSpPr/>
          <p:nvPr/>
        </p:nvGrpSpPr>
        <p:grpSpPr>
          <a:xfrm>
            <a:off x="171451" y="4721084"/>
            <a:ext cx="2086006" cy="1383109"/>
            <a:chOff x="5303514" y="1853700"/>
            <a:chExt cx="2788405" cy="1848828"/>
          </a:xfrm>
        </p:grpSpPr>
        <p:pic>
          <p:nvPicPr>
            <p:cNvPr id="1616" name="Shape 16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00009">
              <a:off x="6795431" y="2009624"/>
              <a:ext cx="1006631" cy="1429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7" name="Shape 16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42077" y="1901592"/>
              <a:ext cx="1042007" cy="1478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Shape 16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799995">
              <a:off x="5603349" y="2062877"/>
              <a:ext cx="1041292" cy="14783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9" name="Shape 1619"/>
          <p:cNvSpPr/>
          <p:nvPr/>
        </p:nvSpPr>
        <p:spPr>
          <a:xfrm>
            <a:off x="2209700" y="2439825"/>
            <a:ext cx="2422800" cy="563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 </a:t>
            </a:r>
            <a:r>
              <a:rPr lang="zh-TW" sz="2400">
                <a:solidFill>
                  <a:srgbClr val="FFFFFF"/>
                </a:solidFill>
              </a:rPr>
              <a:t>統計學的世界</a:t>
            </a:r>
          </a:p>
        </p:txBody>
      </p:sp>
      <p:sp>
        <p:nvSpPr>
          <p:cNvPr id="1620" name="Shape 1620"/>
          <p:cNvSpPr/>
          <p:nvPr/>
        </p:nvSpPr>
        <p:spPr>
          <a:xfrm>
            <a:off x="2209700" y="3120292"/>
            <a:ext cx="2422800" cy="563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 </a:t>
            </a:r>
            <a:r>
              <a:rPr lang="zh-TW" sz="2400">
                <a:solidFill>
                  <a:srgbClr val="FFFFFF"/>
                </a:solidFill>
              </a:rPr>
              <a:t>量化研究法</a:t>
            </a:r>
          </a:p>
        </p:txBody>
      </p:sp>
      <p:sp>
        <p:nvSpPr>
          <p:cNvPr id="1621" name="Shape 1621"/>
          <p:cNvSpPr/>
          <p:nvPr/>
        </p:nvSpPr>
        <p:spPr>
          <a:xfrm>
            <a:off x="2209700" y="3800767"/>
            <a:ext cx="2422800" cy="563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 </a:t>
            </a:r>
            <a:r>
              <a:rPr lang="zh-TW" sz="2400">
                <a:solidFill>
                  <a:srgbClr val="FFFFFF"/>
                </a:solidFill>
              </a:rPr>
              <a:t>資料探勘</a:t>
            </a:r>
          </a:p>
        </p:txBody>
      </p:sp>
      <p:sp>
        <p:nvSpPr>
          <p:cNvPr id="1622" name="Shape 1622"/>
          <p:cNvSpPr/>
          <p:nvPr/>
        </p:nvSpPr>
        <p:spPr>
          <a:xfrm>
            <a:off x="2209700" y="4511750"/>
            <a:ext cx="2422800" cy="563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 </a:t>
            </a:r>
            <a:r>
              <a:rPr lang="zh-TW" sz="2400">
                <a:solidFill>
                  <a:srgbClr val="FFFFFF"/>
                </a:solidFill>
              </a:rPr>
              <a:t>壞壞總裁愛...</a:t>
            </a:r>
          </a:p>
        </p:txBody>
      </p:sp>
      <p:sp>
        <p:nvSpPr>
          <p:cNvPr id="1623" name="Shape 1623"/>
          <p:cNvSpPr/>
          <p:nvPr/>
        </p:nvSpPr>
        <p:spPr>
          <a:xfrm>
            <a:off x="2209700" y="5192217"/>
            <a:ext cx="2422800" cy="563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E </a:t>
            </a:r>
            <a:r>
              <a:rPr lang="zh-TW" sz="2400">
                <a:solidFill>
                  <a:srgbClr val="FFFFFF"/>
                </a:solidFill>
              </a:rPr>
              <a:t>總裁一家逼...</a:t>
            </a:r>
          </a:p>
        </p:txBody>
      </p:sp>
      <p:sp>
        <p:nvSpPr>
          <p:cNvPr id="1624" name="Shape 1624"/>
          <p:cNvSpPr/>
          <p:nvPr/>
        </p:nvSpPr>
        <p:spPr>
          <a:xfrm>
            <a:off x="2209700" y="5872692"/>
            <a:ext cx="2422800" cy="563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F </a:t>
            </a:r>
            <a:r>
              <a:rPr lang="zh-TW" sz="2400">
                <a:solidFill>
                  <a:srgbClr val="FFFFFF"/>
                </a:solidFill>
              </a:rPr>
              <a:t>報復總裁大...</a:t>
            </a:r>
          </a:p>
        </p:txBody>
      </p:sp>
      <p:sp>
        <p:nvSpPr>
          <p:cNvPr id="1625" name="Shape 1625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行為序列資料表</a:t>
            </a:r>
          </a:p>
        </p:txBody>
      </p:sp>
      <p:graphicFrame>
        <p:nvGraphicFramePr>
          <p:cNvPr id="1626" name="Shape 1626"/>
          <p:cNvGraphicFramePr/>
          <p:nvPr/>
        </p:nvGraphicFramePr>
        <p:xfrm>
          <a:off x="4776938" y="243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51825"/>
                <a:gridCol w="1103825"/>
                <a:gridCol w="103647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A;B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D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A;B;</a:t>
                      </a:r>
                      <a:r>
                        <a:rPr lang="zh-TW" sz="2400" strike="sngStrike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cxnSp>
        <p:nvCxnSpPr>
          <p:cNvPr id="1627" name="Shape 1627"/>
          <p:cNvCxnSpPr>
            <a:endCxn id="1624" idx="3"/>
          </p:cNvCxnSpPr>
          <p:nvPr/>
        </p:nvCxnSpPr>
        <p:spPr>
          <a:xfrm>
            <a:off x="2664200" y="6151992"/>
            <a:ext cx="1968300" cy="2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28" name="Shape 1628"/>
          <p:cNvCxnSpPr/>
          <p:nvPr/>
        </p:nvCxnSpPr>
        <p:spPr>
          <a:xfrm>
            <a:off x="2664200" y="4096525"/>
            <a:ext cx="1968300" cy="24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35" name="Shape 16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除了序列分析之外...</a:t>
            </a:r>
          </a:p>
        </p:txBody>
      </p:sp>
      <p:sp>
        <p:nvSpPr>
          <p:cNvPr id="1636" name="Shape 163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W14 </a:t>
            </a:r>
            <a:r>
              <a:rPr lang="zh-TW"/>
              <a:t>資料的分類與預測</a:t>
            </a:r>
          </a:p>
        </p:txBody>
      </p:sp>
      <p:sp>
        <p:nvSpPr>
          <p:cNvPr id="1637" name="Shape 1637"/>
          <p:cNvSpPr txBox="1"/>
          <p:nvPr>
            <p:ph idx="1" type="body"/>
          </p:nvPr>
        </p:nvSpPr>
        <p:spPr>
          <a:xfrm>
            <a:off x="406075" y="3880175"/>
            <a:ext cx="4092900" cy="259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用</a:t>
            </a:r>
            <a:r>
              <a:rPr lang="zh-TW" u="sng"/>
              <a:t>前幾步</a:t>
            </a:r>
            <a:r>
              <a:rPr lang="zh-TW"/>
              <a:t>動作預測下一步的機率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能夠建立預測下一步行為的規則機率模型</a:t>
            </a:r>
          </a:p>
        </p:txBody>
      </p:sp>
      <p:sp>
        <p:nvSpPr>
          <p:cNvPr id="1638" name="Shape 1638"/>
          <p:cNvSpPr txBox="1"/>
          <p:nvPr>
            <p:ph idx="2" type="body"/>
          </p:nvPr>
        </p:nvSpPr>
        <p:spPr>
          <a:xfrm>
            <a:off x="4629150" y="3880175"/>
            <a:ext cx="4092900" cy="259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找出多人共同的</a:t>
            </a:r>
            <a:r>
              <a:rPr lang="zh-TW" u="sng"/>
              <a:t>長序列</a:t>
            </a:r>
            <a:r>
              <a:rPr lang="zh-TW"/>
              <a:t>行為模式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能考慮</a:t>
            </a:r>
            <a:r>
              <a:rPr lang="zh-TW" u="sng"/>
              <a:t>整體時間長度</a:t>
            </a:r>
            <a:r>
              <a:rPr lang="zh-TW"/>
              <a:t>，不僅分析前後雙事件序列</a:t>
            </a:r>
          </a:p>
        </p:txBody>
      </p:sp>
      <p:sp>
        <p:nvSpPr>
          <p:cNvPr id="1639" name="Shape 163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W17 </a:t>
            </a:r>
            <a:r>
              <a:rPr lang="zh-TW"/>
              <a:t>行為序列模式探勘</a:t>
            </a:r>
          </a:p>
        </p:txBody>
      </p:sp>
      <p:sp>
        <p:nvSpPr>
          <p:cNvPr id="1640" name="Shape 164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1" name="Shape 1641"/>
          <p:cNvSpPr/>
          <p:nvPr/>
        </p:nvSpPr>
        <p:spPr>
          <a:xfrm>
            <a:off x="1462950" y="27784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動態貝氏網路</a:t>
            </a:r>
          </a:p>
        </p:txBody>
      </p:sp>
      <p:sp>
        <p:nvSpPr>
          <p:cNvPr id="1642" name="Shape 1642"/>
          <p:cNvSpPr/>
          <p:nvPr/>
        </p:nvSpPr>
        <p:spPr>
          <a:xfrm>
            <a:off x="5388300" y="27784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循序樣式探勘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49" name="Shape 164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課堂練習：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幼兒平行遊戲行為研究</a:t>
            </a:r>
          </a:p>
        </p:txBody>
      </p:sp>
      <p:sp>
        <p:nvSpPr>
          <p:cNvPr id="1650" name="Shape 165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7.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22" name="Shape 42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424" name="Shape 424"/>
          <p:cNvSpPr txBox="1"/>
          <p:nvPr>
            <p:ph idx="4294967295" type="body"/>
          </p:nvPr>
        </p:nvSpPr>
        <p:spPr>
          <a:xfrm>
            <a:off x="323850" y="1786175"/>
            <a:ext cx="4651500" cy="271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行為序列資料表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滯後序列分析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滯後序列分析：樣本統計量</a:t>
            </a:r>
            <a:br>
              <a:rPr lang="zh-TW"/>
            </a:br>
            <a:r>
              <a:rPr lang="zh-TW"/>
              <a:t>事件轉移表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zh-TW"/>
              <a:t>滯後序列分析：檢定統計量</a:t>
            </a:r>
            <a:br>
              <a:rPr lang="zh-TW"/>
            </a:br>
            <a:r>
              <a:rPr lang="zh-TW"/>
              <a:t>調整後的殘差</a:t>
            </a:r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58525" y="4708101"/>
            <a:ext cx="2966080" cy="1845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/>
          <p:nvPr/>
        </p:nvSpPr>
        <p:spPr>
          <a:xfrm>
            <a:off x="4120550" y="5943900"/>
            <a:ext cx="1627800" cy="585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對立方</a:t>
            </a:r>
          </a:p>
        </p:txBody>
      </p:sp>
      <p:sp>
        <p:nvSpPr>
          <p:cNvPr id="427" name="Shape 427"/>
          <p:cNvSpPr txBox="1"/>
          <p:nvPr/>
        </p:nvSpPr>
        <p:spPr>
          <a:xfrm rot="901180">
            <a:off x="5597338" y="5243785"/>
            <a:ext cx="2484270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你</a:t>
            </a:r>
            <a:r>
              <a:rPr lang="zh-TW" sz="1800">
                <a:solidFill>
                  <a:schemeClr val="dk1"/>
                </a:solidFill>
              </a:rPr>
              <a:t>抬</a:t>
            </a:r>
            <a:r>
              <a:rPr lang="zh-TW" sz="1800"/>
              <a:t>頭的高度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已達顯著水準！</a:t>
            </a: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4">
            <a:alphaModFix/>
          </a:blip>
          <a:srcRect b="66208" l="0" r="0" t="0"/>
          <a:stretch/>
        </p:blipFill>
        <p:spPr>
          <a:xfrm>
            <a:off x="-601175" y="4708100"/>
            <a:ext cx="1981550" cy="17975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-247425" y="5967750"/>
            <a:ext cx="1627800" cy="53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虛無方</a:t>
            </a:r>
          </a:p>
        </p:txBody>
      </p:sp>
      <p:sp>
        <p:nvSpPr>
          <p:cNvPr id="430" name="Shape 430"/>
          <p:cNvSpPr txBox="1"/>
          <p:nvPr/>
        </p:nvSpPr>
        <p:spPr>
          <a:xfrm rot="901384">
            <a:off x="744199" y="5317112"/>
            <a:ext cx="1981422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我只是影子...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未達顯著水準...</a:t>
            </a:r>
          </a:p>
        </p:txBody>
      </p:sp>
      <p:sp>
        <p:nvSpPr>
          <p:cNvPr id="431" name="Shape 431"/>
          <p:cNvSpPr txBox="1"/>
          <p:nvPr>
            <p:ph idx="4294967295" type="body"/>
          </p:nvPr>
        </p:nvSpPr>
        <p:spPr>
          <a:xfrm>
            <a:off x="4705925" y="1786175"/>
            <a:ext cx="4136400" cy="271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5"/>
            </a:pPr>
            <a:r>
              <a:rPr lang="zh-TW"/>
              <a:t>實作：序列分析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5"/>
            </a:pPr>
            <a:r>
              <a:rPr lang="zh-TW"/>
              <a:t>深入探討序列分析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AutoNum type="arabicPeriod" startAt="5"/>
            </a:pPr>
            <a:r>
              <a:rPr lang="zh-TW"/>
              <a:t>課堂練習：</a:t>
            </a:r>
            <a:br>
              <a:rPr lang="zh-TW"/>
            </a:br>
            <a:r>
              <a:rPr lang="zh-TW"/>
              <a:t>幼兒平行遊戲行為研究</a:t>
            </a:r>
          </a:p>
          <a:p>
            <a:pPr indent="-228600" lvl="0" marL="457200" rtl="0">
              <a:spcBef>
                <a:spcPts val="0"/>
              </a:spcBef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序列分析的應用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57" name="Shape 16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幼兒平行遊戲行為研究</a:t>
            </a:r>
          </a:p>
        </p:txBody>
      </p:sp>
      <p:sp>
        <p:nvSpPr>
          <p:cNvPr id="1658" name="Shape 165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Bakeman, R., &amp; Gottman, J. M. (1997). Observing interaction: an introduction to sequential analysis. </a:t>
            </a:r>
          </a:p>
        </p:txBody>
      </p:sp>
      <p:sp>
        <p:nvSpPr>
          <p:cNvPr id="1659" name="Shape 165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zh-TW"/>
              <a:t>Bakeman &amp; Brownlee (1980) 對幼兒進行「平行遊戲」的記錄。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每15秒記錄一次嬰兒的主要狀態：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事件編碼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U 空閒：沒有玩玩具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S 一人：一個人玩具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T 兩人：兩個人一起玩玩具</a:t>
            </a:r>
          </a:p>
          <a:p>
            <a:pPr indent="-228600" lvl="1" marL="914400">
              <a:spcBef>
                <a:spcPts val="0"/>
              </a:spcBef>
            </a:pPr>
            <a:r>
              <a:rPr lang="zh-TW"/>
              <a:t>P 各自：兩個人拿同樣的玩具，各玩各的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G 團體：三人以上一起玩玩具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66" name="Shape 166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圖片來源：https://goo.gl/EzE00o</a:t>
            </a:r>
          </a:p>
        </p:txBody>
      </p:sp>
      <p:pic>
        <p:nvPicPr>
          <p:cNvPr id="1667" name="Shape 1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475" y="3519526"/>
            <a:ext cx="4691525" cy="306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8" name="Shape 1668"/>
          <p:cNvSpPr txBox="1"/>
          <p:nvPr/>
        </p:nvSpPr>
        <p:spPr>
          <a:xfrm>
            <a:off x="4747925" y="874375"/>
            <a:ext cx="3745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幼兒平行遊戲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事件序列資料表</a:t>
            </a:r>
          </a:p>
        </p:txBody>
      </p:sp>
      <p:sp>
        <p:nvSpPr>
          <p:cNvPr id="1669" name="Shape 1669"/>
          <p:cNvSpPr txBox="1"/>
          <p:nvPr/>
        </p:nvSpPr>
        <p:spPr>
          <a:xfrm>
            <a:off x="4747925" y="2118175"/>
            <a:ext cx="4216800" cy="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56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案例數量：128筆</a:t>
            </a:r>
          </a:p>
          <a:p>
            <a:pPr lvl="0" rtl="0">
              <a:spcBef>
                <a:spcPts val="560"/>
              </a:spcBef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為教學需求，本資料為虛構</a:t>
            </a:r>
          </a:p>
        </p:txBody>
      </p:sp>
      <p:pic>
        <p:nvPicPr>
          <p:cNvPr id="1670" name="Shape 1670"/>
          <p:cNvPicPr preferRelativeResize="0"/>
          <p:nvPr/>
        </p:nvPicPr>
        <p:blipFill rotWithShape="1">
          <a:blip r:embed="rId4">
            <a:alphaModFix/>
          </a:blip>
          <a:srcRect b="0" l="0" r="50768" t="0"/>
          <a:stretch/>
        </p:blipFill>
        <p:spPr>
          <a:xfrm>
            <a:off x="611075" y="534625"/>
            <a:ext cx="3221999" cy="56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Shape 16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77" name="Shape 167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W13-b. 幼兒平行遊戲行為研究</a:t>
            </a:r>
          </a:p>
        </p:txBody>
      </p:sp>
      <p:sp>
        <p:nvSpPr>
          <p:cNvPr id="1678" name="Shape 1678"/>
          <p:cNvSpPr txBox="1"/>
          <p:nvPr/>
        </p:nvSpPr>
        <p:spPr>
          <a:xfrm>
            <a:off x="4597250" y="1783075"/>
            <a:ext cx="40707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下載CSV檔案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上傳CSV檔案到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「序列分析計算器」</a:t>
            </a: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解讀報表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</a:p>
          <a:p>
            <a:pPr indent="-381000" lvl="0" marL="457200" rtl="0">
              <a:lnSpc>
                <a:spcPct val="115000"/>
              </a:lnSpc>
              <a:spcBef>
                <a:spcPts val="560"/>
              </a:spcBef>
              <a:buClr>
                <a:srgbClr val="1F497D"/>
              </a:buClr>
              <a:buSzPct val="100000"/>
              <a:buFont typeface="Noto Symbol"/>
              <a:buAutoNum type="arabicPeriod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撰寫結論</a:t>
            </a:r>
          </a:p>
        </p:txBody>
      </p:sp>
      <p:pic>
        <p:nvPicPr>
          <p:cNvPr descr="google spreadsheet.png" id="1679" name="Shape 1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11" y="1943725"/>
            <a:ext cx="687739" cy="88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web page 網頁 Slide" id="1680" name="Shape 1680"/>
          <p:cNvPicPr preferRelativeResize="0"/>
          <p:nvPr/>
        </p:nvPicPr>
        <p:blipFill rotWithShape="1">
          <a:blip r:embed="rId4">
            <a:alphaModFix/>
          </a:blip>
          <a:srcRect b="6015" l="14758" r="14489" t="0"/>
          <a:stretch/>
        </p:blipFill>
        <p:spPr>
          <a:xfrm>
            <a:off x="3713400" y="3178082"/>
            <a:ext cx="656115" cy="871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google doc document homepage webpage slide" id="1681" name="Shape 1681"/>
          <p:cNvPicPr preferRelativeResize="0"/>
          <p:nvPr/>
        </p:nvPicPr>
        <p:blipFill rotWithShape="1">
          <a:blip r:embed="rId5">
            <a:alphaModFix/>
          </a:blip>
          <a:srcRect b="9842" l="15319" r="15519" t="2044"/>
          <a:stretch/>
        </p:blipFill>
        <p:spPr>
          <a:xfrm>
            <a:off x="3736844" y="4714178"/>
            <a:ext cx="664296" cy="8463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2" name="Shape 1682"/>
          <p:cNvCxnSpPr/>
          <p:nvPr/>
        </p:nvCxnSpPr>
        <p:spPr>
          <a:xfrm>
            <a:off x="3676175" y="296562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683" name="Shape 1683"/>
          <p:cNvCxnSpPr/>
          <p:nvPr/>
        </p:nvCxnSpPr>
        <p:spPr>
          <a:xfrm>
            <a:off x="3676175" y="4584375"/>
            <a:ext cx="4182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W13-b. 幼兒平行遊戲行為研究</a:t>
            </a:r>
          </a:p>
        </p:txBody>
      </p:sp>
      <p:sp>
        <p:nvSpPr>
          <p:cNvPr id="1690" name="Shape 1690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1" name="Shape 16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92" name="Shape 169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練習啦！</a:t>
            </a:r>
          </a:p>
        </p:txBody>
      </p:sp>
      <p:pic>
        <p:nvPicPr>
          <p:cNvPr id="1693" name="Shape 1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204" y="2368629"/>
            <a:ext cx="5409600" cy="3024857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Shape 16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00" name="Shape 170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序列分析的應用</a:t>
            </a:r>
          </a:p>
        </p:txBody>
      </p:sp>
      <p:sp>
        <p:nvSpPr>
          <p:cNvPr id="1701" name="Shape 170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8.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08" name="Shape 170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9" name="Shape 17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序列分析的應用</a:t>
            </a:r>
          </a:p>
        </p:txBody>
      </p:sp>
      <p:sp>
        <p:nvSpPr>
          <p:cNvPr id="1710" name="Shape 17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zh-TW"/>
              <a:t>合併多研究對象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zh-TW"/>
              <a:t>同時間多事件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zh-TW"/>
              <a:t>僅分析有改變序列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不同研究對象之間的</a:t>
            </a:r>
            <a:r>
              <a:rPr lang="zh-TW"/>
              <a:t>比較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Shape 17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17" name="Shape 17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增加事件總數的處理方法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合併多研究對象</a:t>
            </a:r>
          </a:p>
        </p:txBody>
      </p:sp>
      <p:sp>
        <p:nvSpPr>
          <p:cNvPr id="1718" name="Shape 171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MSNBC.com Anonymous Web Data Data Set   https://goo.gl/hqvJUm</a:t>
            </a:r>
          </a:p>
        </p:txBody>
      </p:sp>
      <p:sp>
        <p:nvSpPr>
          <p:cNvPr id="1719" name="Shape 1719"/>
          <p:cNvSpPr txBox="1"/>
          <p:nvPr>
            <p:ph idx="2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MSNBC新聞網</a:t>
            </a:r>
          </a:p>
        </p:txBody>
      </p:sp>
      <p:sp>
        <p:nvSpPr>
          <p:cNvPr id="1720" name="Shape 1720"/>
          <p:cNvSpPr/>
          <p:nvPr/>
        </p:nvSpPr>
        <p:spPr>
          <a:xfrm>
            <a:off x="629325" y="406647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A 首頁</a:t>
            </a:r>
          </a:p>
        </p:txBody>
      </p:sp>
      <p:sp>
        <p:nvSpPr>
          <p:cNvPr id="1721" name="Shape 1721"/>
          <p:cNvSpPr/>
          <p:nvPr/>
        </p:nvSpPr>
        <p:spPr>
          <a:xfrm>
            <a:off x="2686300" y="2826750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 新聞</a:t>
            </a:r>
          </a:p>
        </p:txBody>
      </p:sp>
      <p:sp>
        <p:nvSpPr>
          <p:cNvPr id="1722" name="Shape 1722"/>
          <p:cNvSpPr/>
          <p:nvPr/>
        </p:nvSpPr>
        <p:spPr>
          <a:xfrm>
            <a:off x="2686300" y="3494575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 科技</a:t>
            </a:r>
          </a:p>
        </p:txBody>
      </p:sp>
      <p:sp>
        <p:nvSpPr>
          <p:cNvPr id="1723" name="Shape 1723"/>
          <p:cNvSpPr/>
          <p:nvPr/>
        </p:nvSpPr>
        <p:spPr>
          <a:xfrm>
            <a:off x="2686300" y="4157825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D 在地</a:t>
            </a:r>
          </a:p>
        </p:txBody>
      </p:sp>
      <p:sp>
        <p:nvSpPr>
          <p:cNvPr id="1724" name="Shape 1724"/>
          <p:cNvSpPr/>
          <p:nvPr/>
        </p:nvSpPr>
        <p:spPr>
          <a:xfrm>
            <a:off x="2686300" y="4821075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E 社論</a:t>
            </a:r>
          </a:p>
        </p:txBody>
      </p:sp>
      <p:sp>
        <p:nvSpPr>
          <p:cNvPr id="1725" name="Shape 1725"/>
          <p:cNvSpPr/>
          <p:nvPr/>
        </p:nvSpPr>
        <p:spPr>
          <a:xfrm>
            <a:off x="2686300" y="5488025"/>
            <a:ext cx="1213800" cy="580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F 即時</a:t>
            </a:r>
          </a:p>
        </p:txBody>
      </p:sp>
      <p:cxnSp>
        <p:nvCxnSpPr>
          <p:cNvPr id="1726" name="Shape 1726"/>
          <p:cNvCxnSpPr>
            <a:stCxn id="1720" idx="3"/>
            <a:endCxn id="1721" idx="1"/>
          </p:cNvCxnSpPr>
          <p:nvPr/>
        </p:nvCxnSpPr>
        <p:spPr>
          <a:xfrm flipH="1" rot="10800000">
            <a:off x="2196525" y="3117125"/>
            <a:ext cx="489900" cy="13311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7" name="Shape 1727"/>
          <p:cNvCxnSpPr>
            <a:stCxn id="1720" idx="3"/>
            <a:endCxn id="1722" idx="1"/>
          </p:cNvCxnSpPr>
          <p:nvPr/>
        </p:nvCxnSpPr>
        <p:spPr>
          <a:xfrm flipH="1" rot="10800000">
            <a:off x="2196525" y="3784925"/>
            <a:ext cx="489900" cy="663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8" name="Shape 1728"/>
          <p:cNvCxnSpPr>
            <a:endCxn id="1723" idx="1"/>
          </p:cNvCxnSpPr>
          <p:nvPr/>
        </p:nvCxnSpPr>
        <p:spPr>
          <a:xfrm>
            <a:off x="2196400" y="4447625"/>
            <a:ext cx="4899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9" name="Shape 1729"/>
          <p:cNvCxnSpPr>
            <a:stCxn id="1720" idx="3"/>
            <a:endCxn id="1724" idx="1"/>
          </p:cNvCxnSpPr>
          <p:nvPr/>
        </p:nvCxnSpPr>
        <p:spPr>
          <a:xfrm>
            <a:off x="2196525" y="4448225"/>
            <a:ext cx="489900" cy="6633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30" name="Shape 1730"/>
          <p:cNvCxnSpPr>
            <a:stCxn id="1720" idx="3"/>
            <a:endCxn id="1725" idx="1"/>
          </p:cNvCxnSpPr>
          <p:nvPr/>
        </p:nvCxnSpPr>
        <p:spPr>
          <a:xfrm>
            <a:off x="2196525" y="4448225"/>
            <a:ext cx="489900" cy="1330200"/>
          </a:xfrm>
          <a:prstGeom prst="bentConnector3">
            <a:avLst>
              <a:gd fmla="val 4998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aphicFrame>
        <p:nvGraphicFramePr>
          <p:cNvPr id="1731" name="Shape 1731"/>
          <p:cNvGraphicFramePr/>
          <p:nvPr/>
        </p:nvGraphicFramePr>
        <p:xfrm>
          <a:off x="4776938" y="243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51825"/>
                <a:gridCol w="1103825"/>
                <a:gridCol w="103647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732" name="Shape 1732"/>
          <p:cNvSpPr/>
          <p:nvPr/>
        </p:nvSpPr>
        <p:spPr>
          <a:xfrm>
            <a:off x="4776950" y="2987468"/>
            <a:ext cx="1428600" cy="33687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733" name="Shape 1733"/>
          <p:cNvSpPr txBox="1"/>
          <p:nvPr>
            <p:ph idx="2" type="subTitle"/>
          </p:nvPr>
        </p:nvSpPr>
        <p:spPr>
          <a:xfrm>
            <a:off x="781725" y="1944775"/>
            <a:ext cx="3880800" cy="580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2"/>
                </a:solidFill>
              </a:rPr>
              <a:t>MSNBC新聞網</a:t>
            </a:r>
          </a:p>
        </p:txBody>
      </p:sp>
      <p:sp>
        <p:nvSpPr>
          <p:cNvPr id="1734" name="Shape 1734"/>
          <p:cNvSpPr txBox="1"/>
          <p:nvPr>
            <p:ph idx="4294967295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>
                <a:solidFill>
                  <a:schemeClr val="dk2"/>
                </a:solidFill>
              </a:rPr>
              <a:t>行為序列資料表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41" name="Shape 174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742" name="Shape 1742"/>
          <p:cNvGraphicFramePr/>
          <p:nvPr/>
        </p:nvGraphicFramePr>
        <p:xfrm>
          <a:off x="4242725" y="2220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743" name="Shape 1743"/>
          <p:cNvSpPr/>
          <p:nvPr/>
        </p:nvSpPr>
        <p:spPr>
          <a:xfrm>
            <a:off x="6061375" y="344085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graphicFrame>
        <p:nvGraphicFramePr>
          <p:cNvPr id="1744" name="Shape 1744"/>
          <p:cNvGraphicFramePr/>
          <p:nvPr/>
        </p:nvGraphicFramePr>
        <p:xfrm>
          <a:off x="373013" y="201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51825"/>
                <a:gridCol w="1103825"/>
                <a:gridCol w="103647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745" name="Shape 1745"/>
          <p:cNvSpPr/>
          <p:nvPr/>
        </p:nvSpPr>
        <p:spPr>
          <a:xfrm>
            <a:off x="373025" y="2562220"/>
            <a:ext cx="3592200" cy="11139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746" name="Shape 1746"/>
          <p:cNvSpPr txBox="1"/>
          <p:nvPr>
            <p:ph type="title"/>
          </p:nvPr>
        </p:nvSpPr>
        <p:spPr>
          <a:xfrm>
            <a:off x="476250" y="6266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同一個研究對象的序列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可以計算</a:t>
            </a:r>
          </a:p>
        </p:txBody>
      </p:sp>
      <p:pic>
        <p:nvPicPr>
          <p:cNvPr descr="slide ok checked green" id="1747" name="Shape 1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543" y="686515"/>
            <a:ext cx="1124026" cy="1124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Shape 17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54" name="Shape 175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755" name="Shape 1755"/>
          <p:cNvGraphicFramePr/>
          <p:nvPr/>
        </p:nvGraphicFramePr>
        <p:xfrm>
          <a:off x="4242725" y="2220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955600"/>
                <a:gridCol w="788800"/>
                <a:gridCol w="459875"/>
                <a:gridCol w="562275"/>
                <a:gridCol w="563850"/>
                <a:gridCol w="992800"/>
              </a:tblGrid>
              <a:tr h="6010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rowSpan="2" hMerge="1"/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(t)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總數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100000">
                <a:tc gridSpan="2" vMerge="1"/>
                <a:tc hMerge="1"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 vMerge="1"/>
              </a:tr>
              <a:tr h="605225">
                <a:tc rowSpan="3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0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(g)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5486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683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  <a:tr h="605225">
                <a:tc grid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Lag 1 總數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756" name="Shape 1756"/>
          <p:cNvSpPr/>
          <p:nvPr/>
        </p:nvSpPr>
        <p:spPr>
          <a:xfrm>
            <a:off x="6557225" y="3357203"/>
            <a:ext cx="436500" cy="566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graphicFrame>
        <p:nvGraphicFramePr>
          <p:cNvPr id="1757" name="Shape 1757"/>
          <p:cNvGraphicFramePr/>
          <p:nvPr/>
        </p:nvGraphicFramePr>
        <p:xfrm>
          <a:off x="373013" y="2014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51825"/>
                <a:gridCol w="1103825"/>
                <a:gridCol w="103647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758" name="Shape 1758"/>
          <p:cNvSpPr/>
          <p:nvPr/>
        </p:nvSpPr>
        <p:spPr>
          <a:xfrm>
            <a:off x="373025" y="3083295"/>
            <a:ext cx="3592200" cy="11139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1759" name="Shape 1759"/>
          <p:cNvSpPr txBox="1"/>
          <p:nvPr>
            <p:ph type="title"/>
          </p:nvPr>
        </p:nvSpPr>
        <p:spPr>
          <a:xfrm>
            <a:off x="476250" y="6266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不同</a:t>
            </a:r>
            <a:r>
              <a:rPr lang="zh-TW"/>
              <a:t>研究對象的序列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不可以計算</a:t>
            </a:r>
          </a:p>
        </p:txBody>
      </p:sp>
      <p:pic>
        <p:nvPicPr>
          <p:cNvPr descr="slide error bad" id="1760" name="Shape 1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722" y="686519"/>
            <a:ext cx="1124025" cy="112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Shape 17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同時間多事件的序列分析</a:t>
            </a:r>
          </a:p>
        </p:txBody>
      </p:sp>
      <p:sp>
        <p:nvSpPr>
          <p:cNvPr id="1767" name="Shape 17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68" name="Shape 176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圖書館藏</a:t>
            </a:r>
          </a:p>
        </p:txBody>
      </p:sp>
      <p:sp>
        <p:nvSpPr>
          <p:cNvPr id="1769" name="Shape 176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行為序列資料表</a:t>
            </a:r>
          </a:p>
        </p:txBody>
      </p:sp>
      <p:sp>
        <p:nvSpPr>
          <p:cNvPr id="1770" name="Shape 177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別碰他！他是我的大表哥！ https://goo.gl/czoibI </a:t>
            </a:r>
          </a:p>
        </p:txBody>
      </p:sp>
      <p:pic>
        <p:nvPicPr>
          <p:cNvPr id="1771" name="Shape 1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25" y="2439825"/>
            <a:ext cx="1354800" cy="14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Shape 17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258" y="4240470"/>
            <a:ext cx="778989" cy="1105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Shape 1773"/>
          <p:cNvSpPr/>
          <p:nvPr/>
        </p:nvSpPr>
        <p:spPr>
          <a:xfrm>
            <a:off x="2209700" y="2439825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A 統計學的世界</a:t>
            </a:r>
          </a:p>
        </p:txBody>
      </p:sp>
      <p:sp>
        <p:nvSpPr>
          <p:cNvPr id="1774" name="Shape 1774"/>
          <p:cNvSpPr/>
          <p:nvPr/>
        </p:nvSpPr>
        <p:spPr>
          <a:xfrm>
            <a:off x="2209700" y="3120292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B 量化研究法</a:t>
            </a:r>
          </a:p>
        </p:txBody>
      </p:sp>
      <p:sp>
        <p:nvSpPr>
          <p:cNvPr id="1775" name="Shape 1775"/>
          <p:cNvSpPr/>
          <p:nvPr/>
        </p:nvSpPr>
        <p:spPr>
          <a:xfrm>
            <a:off x="2209700" y="4511750"/>
            <a:ext cx="2422800" cy="563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C</a:t>
            </a:r>
            <a:r>
              <a:rPr lang="zh-TW" sz="2400">
                <a:solidFill>
                  <a:srgbClr val="FFFFFF"/>
                </a:solidFill>
              </a:rPr>
              <a:t> 壞壞總裁愛...</a:t>
            </a:r>
          </a:p>
        </p:txBody>
      </p:sp>
      <p:graphicFrame>
        <p:nvGraphicFramePr>
          <p:cNvPr id="1776" name="Shape 1776"/>
          <p:cNvGraphicFramePr/>
          <p:nvPr/>
        </p:nvGraphicFramePr>
        <p:xfrm>
          <a:off x="4776938" y="243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{385E2291-EEE9-43AB-AD3E-D692BD72124B}</a:tableStyleId>
              </a:tblPr>
              <a:tblGrid>
                <a:gridCol w="1451825"/>
                <a:gridCol w="1103825"/>
                <a:gridCol w="1036475"/>
              </a:tblGrid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600">
                          <a:solidFill>
                            <a:srgbClr val="FFFFFF"/>
                          </a:solidFill>
                        </a:rPr>
                        <a:t>研究對象編號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序列編號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zh-TW" sz="2400">
                          <a:solidFill>
                            <a:srgbClr val="FFFFFF"/>
                          </a:solidFill>
                        </a:rPr>
                        <a:t>事件</a:t>
                      </a: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A;C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A;B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B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5486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A;B;C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777" name="Shape 1777"/>
          <p:cNvSpPr/>
          <p:nvPr/>
        </p:nvSpPr>
        <p:spPr>
          <a:xfrm>
            <a:off x="7350975" y="2987475"/>
            <a:ext cx="1018200" cy="3368700"/>
          </a:xfrm>
          <a:prstGeom prst="roundRect">
            <a:avLst>
              <a:gd fmla="val 764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